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96" r:id="rId3"/>
    <p:sldId id="308" r:id="rId4"/>
    <p:sldId id="299" r:id="rId5"/>
    <p:sldId id="304" r:id="rId6"/>
    <p:sldId id="309" r:id="rId7"/>
    <p:sldId id="310" r:id="rId8"/>
    <p:sldId id="311" r:id="rId9"/>
    <p:sldId id="314" r:id="rId10"/>
    <p:sldId id="313" r:id="rId11"/>
    <p:sldId id="298" r:id="rId12"/>
    <p:sldId id="315" r:id="rId13"/>
    <p:sldId id="282" r:id="rId14"/>
    <p:sldId id="297" r:id="rId15"/>
    <p:sldId id="316" r:id="rId16"/>
    <p:sldId id="317" r:id="rId17"/>
    <p:sldId id="318" r:id="rId18"/>
    <p:sldId id="300" r:id="rId19"/>
    <p:sldId id="30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3342" autoAdjust="0"/>
  </p:normalViewPr>
  <p:slideViewPr>
    <p:cSldViewPr>
      <p:cViewPr varScale="1">
        <p:scale>
          <a:sx n="122" d="100"/>
          <a:sy n="122" d="100"/>
        </p:scale>
        <p:origin x="148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96C0F91-3B97-4837-A780-2D16DED1EA20}" type="datetimeFigureOut">
              <a:rPr lang="en-GB" smtClean="0"/>
              <a:t>27/05/2021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3C8741A-0384-424D-8B5C-9EA3A94F3070}" type="slidenum">
              <a:rPr lang="en-GB" smtClean="0"/>
              <a:t>‹#›</a:t>
            </a:fld>
            <a:endParaRPr lang="en-GB"/>
          </a:p>
        </p:txBody>
      </p:sp>
    </p:spTree>
    <p:extLst>
      <p:ext uri="{BB962C8B-B14F-4D97-AF65-F5344CB8AC3E}">
        <p14:creationId xmlns:p14="http://schemas.microsoft.com/office/powerpoint/2010/main" val="416923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C3D9AB56-B230-4F3C-8BDE-C7324BABAFA8}" type="slidenum">
              <a:rPr lang="en-GB" sz="1200" smtClean="0">
                <a:latin typeface="Arial" charset="0"/>
              </a:rPr>
              <a:pPr eaLnBrk="1" hangingPunct="1"/>
              <a:t>1</a:t>
            </a:fld>
            <a:endParaRPr lang="en-GB" sz="1200">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10</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6355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11</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8110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12</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06414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@HecticTeacher on Twitter</a:t>
            </a:r>
          </a:p>
          <a:p>
            <a:endParaRPr lang="en-GB" dirty="0"/>
          </a:p>
          <a:p>
            <a:r>
              <a:rPr lang="en-GB" dirty="0"/>
              <a:t>Issued to students during induction</a:t>
            </a:r>
          </a:p>
          <a:p>
            <a:endParaRPr lang="en-GB" dirty="0"/>
          </a:p>
          <a:p>
            <a:r>
              <a:rPr lang="en-GB" dirty="0"/>
              <a:t>Tackled the issue of students not understanding what is meant by independent learning. </a:t>
            </a:r>
          </a:p>
          <a:p>
            <a:endParaRPr lang="en-GB" dirty="0"/>
          </a:p>
          <a:p>
            <a:r>
              <a:rPr lang="en-GB" dirty="0"/>
              <a:t>First few weeks offer specific tasks / nurture until they become increasingly independent </a:t>
            </a:r>
          </a:p>
        </p:txBody>
      </p:sp>
      <p:sp>
        <p:nvSpPr>
          <p:cNvPr id="4" name="Slide Number Placeholder 3"/>
          <p:cNvSpPr>
            <a:spLocks noGrp="1"/>
          </p:cNvSpPr>
          <p:nvPr>
            <p:ph type="sldNum" sz="quarter" idx="10"/>
          </p:nvPr>
        </p:nvSpPr>
        <p:spPr/>
        <p:txBody>
          <a:bodyPr/>
          <a:lstStyle/>
          <a:p>
            <a:fld id="{5C6D400B-7FC8-4E9D-BB2F-DB7C5AE5B549}" type="slidenum">
              <a:rPr lang="en-GB" smtClean="0"/>
              <a:t>13</a:t>
            </a:fld>
            <a:endParaRPr lang="en-GB" dirty="0"/>
          </a:p>
        </p:txBody>
      </p:sp>
    </p:spTree>
    <p:extLst>
      <p:ext uri="{BB962C8B-B14F-4D97-AF65-F5344CB8AC3E}">
        <p14:creationId xmlns:p14="http://schemas.microsoft.com/office/powerpoint/2010/main" val="188164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14</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517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15</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33874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16</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9246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17</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1017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18</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326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19</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32647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2</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9656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3</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9767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4</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5247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5</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8885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6</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6273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7</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6564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8</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3423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4000">
                <a:solidFill>
                  <a:schemeClr val="tx1"/>
                </a:solidFill>
                <a:latin typeface="Comic Sans MS" pitchFamily="66" charset="0"/>
                <a:cs typeface="Arial" charset="0"/>
              </a:defRPr>
            </a:lvl1pPr>
            <a:lvl2pPr marL="742950" indent="-285750" eaLnBrk="0" hangingPunct="0">
              <a:defRPr sz="4000">
                <a:solidFill>
                  <a:schemeClr val="tx1"/>
                </a:solidFill>
                <a:latin typeface="Comic Sans MS" pitchFamily="66" charset="0"/>
                <a:cs typeface="Arial" charset="0"/>
              </a:defRPr>
            </a:lvl2pPr>
            <a:lvl3pPr marL="1143000" indent="-228600" eaLnBrk="0" hangingPunct="0">
              <a:defRPr sz="4000">
                <a:solidFill>
                  <a:schemeClr val="tx1"/>
                </a:solidFill>
                <a:latin typeface="Comic Sans MS" pitchFamily="66" charset="0"/>
                <a:cs typeface="Arial" charset="0"/>
              </a:defRPr>
            </a:lvl3pPr>
            <a:lvl4pPr marL="1600200" indent="-228600" eaLnBrk="0" hangingPunct="0">
              <a:defRPr sz="4000">
                <a:solidFill>
                  <a:schemeClr val="tx1"/>
                </a:solidFill>
                <a:latin typeface="Comic Sans MS" pitchFamily="66" charset="0"/>
                <a:cs typeface="Arial" charset="0"/>
              </a:defRPr>
            </a:lvl4pPr>
            <a:lvl5pPr marL="2057400" indent="-228600" eaLnBrk="0" hangingPunct="0">
              <a:defRPr sz="4000">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sz="4000">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sz="4000">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sz="4000">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sz="4000">
                <a:solidFill>
                  <a:schemeClr val="tx1"/>
                </a:solidFill>
                <a:latin typeface="Comic Sans MS" pitchFamily="66" charset="0"/>
                <a:cs typeface="Arial" charset="0"/>
              </a:defRPr>
            </a:lvl9pPr>
          </a:lstStyle>
          <a:p>
            <a:pPr eaLnBrk="1" hangingPunct="1"/>
            <a:fld id="{64824A59-E861-462E-8968-33CAED66032E}" type="slidenum">
              <a:rPr lang="en-GB" sz="1200" smtClean="0">
                <a:latin typeface="Arial" charset="0"/>
              </a:rPr>
              <a:pPr eaLnBrk="1" hangingPunct="1"/>
              <a:t>9</a:t>
            </a:fld>
            <a:endParaRPr lang="en-GB"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1791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CAC1B0-E4FE-4C50-8974-5C7858797CE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399713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AC1B0-E4FE-4C50-8974-5C7858797CE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48609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AC1B0-E4FE-4C50-8974-5C7858797CE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167943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AC1B0-E4FE-4C50-8974-5C7858797CE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357462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AC1B0-E4FE-4C50-8974-5C7858797CE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141815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CAC1B0-E4FE-4C50-8974-5C7858797CE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297756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CAC1B0-E4FE-4C50-8974-5C7858797CE8}" type="datetimeFigureOut">
              <a:rPr lang="en-GB" smtClean="0"/>
              <a:t>27/05/2021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86765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CAC1B0-E4FE-4C50-8974-5C7858797CE8}" type="datetimeFigureOut">
              <a:rPr lang="en-GB" smtClean="0"/>
              <a:t>27/05/2021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395882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C1B0-E4FE-4C50-8974-5C7858797CE8}" type="datetimeFigureOut">
              <a:rPr lang="en-GB" smtClean="0"/>
              <a:t>27/05/2021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388896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AC1B0-E4FE-4C50-8974-5C7858797CE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284094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AC1B0-E4FE-4C50-8974-5C7858797CE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1B614-2E06-499A-8A67-7913AE979F36}" type="slidenum">
              <a:rPr lang="en-GB" smtClean="0"/>
              <a:t>‹#›</a:t>
            </a:fld>
            <a:endParaRPr lang="en-GB"/>
          </a:p>
        </p:txBody>
      </p:sp>
    </p:spTree>
    <p:extLst>
      <p:ext uri="{BB962C8B-B14F-4D97-AF65-F5344CB8AC3E}">
        <p14:creationId xmlns:p14="http://schemas.microsoft.com/office/powerpoint/2010/main" val="246353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C1B0-E4FE-4C50-8974-5C7858797CE8}" type="datetimeFigureOut">
              <a:rPr lang="en-GB" smtClean="0"/>
              <a:t>27/05/2021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1B614-2E06-499A-8A67-7913AE979F36}" type="slidenum">
              <a:rPr lang="en-GB" smtClean="0"/>
              <a:t>‹#›</a:t>
            </a:fld>
            <a:endParaRPr lang="en-GB"/>
          </a:p>
        </p:txBody>
      </p:sp>
    </p:spTree>
    <p:extLst>
      <p:ext uri="{BB962C8B-B14F-4D97-AF65-F5344CB8AC3E}">
        <p14:creationId xmlns:p14="http://schemas.microsoft.com/office/powerpoint/2010/main" val="48284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qa.org.uk/subjects/geography/as-and-a-level/geography-703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aqa.org.uk/resources/geography/as-and-a-level/geography/teach/subject-specific-vocabulary" TargetMode="External"/><Relationship Id="rId4" Type="http://schemas.openxmlformats.org/officeDocument/2006/relationships/hyperlink" Target="https://www.aqa.org.uk/resources/geography/as-and-a-level/geography/teach/command-wor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hyperlink" Target="https://www.hoddereducation.co.uk/media/Documents/Magazines/LearningSkillsbooklet.pdf" TargetMode="External"/><Relationship Id="rId2" Type="http://schemas.openxmlformats.org/officeDocument/2006/relationships/notesSlide" Target="../notesSlides/notesSlide13.xml"/><Relationship Id="rId16" Type="http://schemas.openxmlformats.org/officeDocument/2006/relationships/image" Target="../media/image26.pn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hyperlink" Target="https://www.open.edu/openlearn/society-politics-law/geography/geography-matters-collec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hyperlink" Target="https://www.open.edu/openlearn/nature-environment/environmental-studies/watching-the-weather/content-section-0?active-tab=description-tab" TargetMode="External"/><Relationship Id="rId13" Type="http://schemas.openxmlformats.org/officeDocument/2006/relationships/hyperlink" Target="https://www.open.edu/openlearn/science-maths-technology/geology/earthquakes/content-section-0?active-tab=description-tab" TargetMode="External"/><Relationship Id="rId3" Type="http://schemas.openxmlformats.org/officeDocument/2006/relationships/hyperlink" Target="https://www.open.edu/openlearn/nature-environment/the-environment/environmental-science/working-our-environment-introduction/content-section-0?active-tab=description-tab" TargetMode="External"/><Relationship Id="rId7" Type="http://schemas.openxmlformats.org/officeDocument/2006/relationships/hyperlink" Target="https://www.open.edu/openlearn/nature-environment/land-grab-environmental-issue/content-section-0?active-tab=description-tab" TargetMode="External"/><Relationship Id="rId12" Type="http://schemas.openxmlformats.org/officeDocument/2006/relationships/hyperlink" Target="https://www.open.edu/openlearn/science-maths-technology/can-renewable-energy-sources-power-the-world/content-section-overview?active-tab=description-ta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open.edu/openlearn/nature-environment/environmental-studies/environment-treading-lightly-on-the-earth/content-section-0?active-tab=description-tab" TargetMode="External"/><Relationship Id="rId11" Type="http://schemas.openxmlformats.org/officeDocument/2006/relationships/hyperlink" Target="https://www.open.edu/openlearn/nature-environment/environmental-studies/why-sustainable-energy-matters/content-section-0?active-tab=description-tab" TargetMode="External"/><Relationship Id="rId5" Type="http://schemas.openxmlformats.org/officeDocument/2006/relationships/hyperlink" Target="https://www.open.edu/openlearn/nature-environment/the-environment/environmental-studies/water-life/content-section-0?active-tab=description-tab" TargetMode="External"/><Relationship Id="rId10" Type="http://schemas.openxmlformats.org/officeDocument/2006/relationships/hyperlink" Target="https://www.open.edu/openlearn/nature-environment/environmental-studies/introduction-sustainable-energy/content-section-0?active-tab=description-tab" TargetMode="External"/><Relationship Id="rId4" Type="http://schemas.openxmlformats.org/officeDocument/2006/relationships/hyperlink" Target="https://www.open.edu/openlearn/nature-environment/environment-understanding-atmospheric-and-ocean-flows/content-section-0?active-tab=description-tab" TargetMode="External"/><Relationship Id="rId9" Type="http://schemas.openxmlformats.org/officeDocument/2006/relationships/hyperlink" Target="https://www.open.edu/openlearn/nature-environment/the-environment/environmental-science/global-warming/content-section-0?active-tab=description-tab"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uturelearn.com/courses/transforming-energy-systems" TargetMode="External"/><Relationship Id="rId3" Type="http://schemas.openxmlformats.org/officeDocument/2006/relationships/hyperlink" Target="https://www.futurelearn.com/courses/big-data-and-the-environment" TargetMode="External"/><Relationship Id="rId7" Type="http://schemas.openxmlformats.org/officeDocument/2006/relationships/hyperlink" Target="https://www.futurelearn.com/courses/climate-change-the-solu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uturelearn.com/courses/tipping-points-climate-change-and-society" TargetMode="External"/><Relationship Id="rId5" Type="http://schemas.openxmlformats.org/officeDocument/2006/relationships/hyperlink" Target="https://www.futurelearn.com/courses/causes-of-climate-change" TargetMode="External"/><Relationship Id="rId4" Type="http://schemas.openxmlformats.org/officeDocument/2006/relationships/hyperlink" Target="https://www.futurelearn.com/courses/climate-change-the-scienc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futurelearn.com/courses/migration-cities" TargetMode="External"/><Relationship Id="rId3" Type="http://schemas.openxmlformats.org/officeDocument/2006/relationships/hyperlink" Target="https://www.futurelearn.com/courses/extreme-geological-events" TargetMode="External"/><Relationship Id="rId7" Type="http://schemas.openxmlformats.org/officeDocument/2006/relationships/hyperlink" Target="https://www.futurelearn.com/courses/cultural-heritage-citi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uturelearn.com/courses/environmental-justice" TargetMode="External"/><Relationship Id="rId5" Type="http://schemas.openxmlformats.org/officeDocument/2006/relationships/hyperlink" Target="https://www.futurelearn.com/courses/come-rain-or-shine" TargetMode="External"/><Relationship Id="rId4" Type="http://schemas.openxmlformats.org/officeDocument/2006/relationships/hyperlink" Target="https://www.futurelearn.com/courses/emergency-planning-preparedness" TargetMode="External"/><Relationship Id="rId9" Type="http://schemas.openxmlformats.org/officeDocument/2006/relationships/hyperlink" Target="https://www.futurelearn.com/courses/governing-urban-adaptatio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news.sky.com/topic/environment-6536" TargetMode="External"/><Relationship Id="rId3" Type="http://schemas.openxmlformats.org/officeDocument/2006/relationships/hyperlink" Target="https://www.geographyinthenews.org.uk/" TargetMode="External"/><Relationship Id="rId7" Type="http://schemas.openxmlformats.org/officeDocument/2006/relationships/hyperlink" Target="https://www.bbc.co.uk/news/science_and_environ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sciencedaily.com/news/earth_climate/geography/" TargetMode="External"/><Relationship Id="rId11" Type="http://schemas.openxmlformats.org/officeDocument/2006/relationships/image" Target="../media/image38.jpg"/><Relationship Id="rId5" Type="http://schemas.openxmlformats.org/officeDocument/2006/relationships/hyperlink" Target="https://www.nationalgeographic.org/" TargetMode="External"/><Relationship Id="rId10" Type="http://schemas.openxmlformats.org/officeDocument/2006/relationships/hyperlink" Target="https://www.ted.com/talks" TargetMode="External"/><Relationship Id="rId4" Type="http://schemas.openxmlformats.org/officeDocument/2006/relationships/hyperlink" Target="https://geographical.co.uk/" TargetMode="External"/><Relationship Id="rId9" Type="http://schemas.openxmlformats.org/officeDocument/2006/relationships/hyperlink" Target="http://www.theconversation.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www.rgs.org/choosegeograph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340FF1-42E4-134B-8D4E-68BF1CDD6DA5}"/>
              </a:ext>
            </a:extLst>
          </p:cNvPr>
          <p:cNvPicPr>
            <a:picLocks noChangeAspect="1"/>
          </p:cNvPicPr>
          <p:nvPr/>
        </p:nvPicPr>
        <p:blipFill>
          <a:blip r:embed="rId3"/>
          <a:stretch>
            <a:fillRect/>
          </a:stretch>
        </p:blipFill>
        <p:spPr>
          <a:xfrm>
            <a:off x="0" y="3140968"/>
            <a:ext cx="9144000" cy="4896544"/>
          </a:xfrm>
          <a:prstGeom prst="rect">
            <a:avLst/>
          </a:prstGeom>
        </p:spPr>
      </p:pic>
      <p:sp>
        <p:nvSpPr>
          <p:cNvPr id="2050" name="Rectangle 3"/>
          <p:cNvSpPr>
            <a:spLocks noGrp="1" noChangeArrowheads="1"/>
          </p:cNvSpPr>
          <p:nvPr>
            <p:ph type="body" sz="half" idx="4294967295"/>
          </p:nvPr>
        </p:nvSpPr>
        <p:spPr>
          <a:xfrm>
            <a:off x="163185" y="1766021"/>
            <a:ext cx="8784976" cy="2016224"/>
          </a:xfrm>
        </p:spPr>
        <p:txBody>
          <a:bodyPr>
            <a:normAutofit/>
          </a:bodyPr>
          <a:lstStyle/>
          <a:p>
            <a:pPr algn="ctr" eaLnBrk="1" hangingPunct="1">
              <a:buFontTx/>
              <a:buNone/>
            </a:pPr>
            <a:endParaRPr lang="en-GB" sz="1000" dirty="0">
              <a:solidFill>
                <a:srgbClr val="009900"/>
              </a:solidFill>
              <a:latin typeface="Calibri" pitchFamily="34" charset="0"/>
              <a:cs typeface="Calibri" pitchFamily="34" charset="0"/>
            </a:endParaRPr>
          </a:p>
          <a:p>
            <a:pPr algn="ctr" eaLnBrk="1" hangingPunct="1">
              <a:buFontTx/>
              <a:buNone/>
            </a:pPr>
            <a:r>
              <a:rPr lang="en-GB" sz="5200" b="1" dirty="0">
                <a:solidFill>
                  <a:srgbClr val="FF7E79"/>
                </a:solidFill>
                <a:effectLst>
                  <a:outerShdw blurRad="50800" dist="50800" dir="5400000" algn="ctr" rotWithShape="0">
                    <a:schemeClr val="tx1"/>
                  </a:outerShdw>
                </a:effectLst>
                <a:latin typeface="Calibri" pitchFamily="34" charset="0"/>
                <a:cs typeface="Calibri" pitchFamily="34" charset="0"/>
              </a:rPr>
              <a:t>Cardinal Langley RC Sixth Form</a:t>
            </a:r>
          </a:p>
          <a:p>
            <a:pPr algn="ctr" eaLnBrk="1" hangingPunct="1">
              <a:buFontTx/>
              <a:buNone/>
            </a:pPr>
            <a:endParaRPr lang="en-GB" sz="4000" b="1" dirty="0">
              <a:solidFill>
                <a:srgbClr val="CC0066"/>
              </a:solidFill>
              <a:latin typeface="Calibri" pitchFamily="34" charset="0"/>
              <a:cs typeface="Calibri" pitchFamily="34" charset="0"/>
            </a:endParaRPr>
          </a:p>
        </p:txBody>
      </p:sp>
      <p:sp>
        <p:nvSpPr>
          <p:cNvPr id="6" name="Rectangle 3">
            <a:extLst>
              <a:ext uri="{FF2B5EF4-FFF2-40B4-BE49-F238E27FC236}">
                <a16:creationId xmlns:a16="http://schemas.microsoft.com/office/drawing/2014/main" id="{F4B76C38-9BDE-D047-85CF-EDEC3E6CD663}"/>
              </a:ext>
            </a:extLst>
          </p:cNvPr>
          <p:cNvSpPr txBox="1">
            <a:spLocks noChangeArrowheads="1"/>
          </p:cNvSpPr>
          <p:nvPr/>
        </p:nvSpPr>
        <p:spPr>
          <a:xfrm>
            <a:off x="195839" y="3645024"/>
            <a:ext cx="8784976"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GB" sz="1000" dirty="0">
              <a:solidFill>
                <a:schemeClr val="accent1">
                  <a:lumMod val="75000"/>
                </a:schemeClr>
              </a:solidFill>
              <a:latin typeface="Calibri" pitchFamily="34" charset="0"/>
              <a:cs typeface="Calibri" pitchFamily="34" charset="0"/>
            </a:endParaRPr>
          </a:p>
          <a:p>
            <a:pPr algn="ctr">
              <a:buNone/>
            </a:pPr>
            <a:r>
              <a:rPr lang="en-GB" sz="4800" b="1" dirty="0">
                <a:solidFill>
                  <a:schemeClr val="accent1">
                    <a:lumMod val="75000"/>
                  </a:schemeClr>
                </a:solidFill>
                <a:effectLst>
                  <a:outerShdw blurRad="50800" dist="50800" dir="5400000" algn="ctr" rotWithShape="0">
                    <a:schemeClr val="bg1">
                      <a:lumMod val="50000"/>
                    </a:schemeClr>
                  </a:outerShdw>
                </a:effectLst>
                <a:latin typeface="Calibri" pitchFamily="34" charset="0"/>
                <a:cs typeface="Calibri" pitchFamily="34" charset="0"/>
              </a:rPr>
              <a:t>Preparing for A Level Geography</a:t>
            </a:r>
            <a:endParaRPr lang="en-GB" sz="5400" b="1" dirty="0">
              <a:solidFill>
                <a:schemeClr val="accent1">
                  <a:lumMod val="75000"/>
                </a:schemeClr>
              </a:solidFill>
              <a:effectLst>
                <a:outerShdw blurRad="50800" dist="50800" dir="5400000" algn="ctr" rotWithShape="0">
                  <a:schemeClr val="bg1">
                    <a:lumMod val="50000"/>
                  </a:schemeClr>
                </a:outerShdw>
              </a:effectLst>
              <a:latin typeface="Calibri" pitchFamily="34" charset="0"/>
              <a:cs typeface="Calibri" pitchFamily="34" charset="0"/>
            </a:endParaRPr>
          </a:p>
        </p:txBody>
      </p:sp>
      <p:pic>
        <p:nvPicPr>
          <p:cNvPr id="3" name="Picture 2">
            <a:extLst>
              <a:ext uri="{FF2B5EF4-FFF2-40B4-BE49-F238E27FC236}">
                <a16:creationId xmlns:a16="http://schemas.microsoft.com/office/drawing/2014/main" id="{B197B118-FDC4-4F94-82FF-D98D4DC43C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692696"/>
            <a:ext cx="1152128" cy="1104404"/>
          </a:xfrm>
          <a:prstGeom prst="rect">
            <a:avLst/>
          </a:prstGeom>
          <a:noFill/>
          <a:ln>
            <a:noFill/>
          </a:ln>
        </p:spPr>
      </p:pic>
    </p:spTree>
    <p:extLst>
      <p:ext uri="{BB962C8B-B14F-4D97-AF65-F5344CB8AC3E}">
        <p14:creationId xmlns:p14="http://schemas.microsoft.com/office/powerpoint/2010/main" val="22394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barn(inVertical)">
                                      <p:cBhvr>
                                        <p:cTn id="7" dur="1000"/>
                                        <p:tgtEl>
                                          <p:spTgt spid="205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6368" y="177583"/>
            <a:ext cx="6377880" cy="1080120"/>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Global Systems and Global Governance</a:t>
            </a:r>
          </a:p>
        </p:txBody>
      </p:sp>
      <p:sp>
        <p:nvSpPr>
          <p:cNvPr id="6" name="Rectangle 2"/>
          <p:cNvSpPr txBox="1">
            <a:spLocks noChangeArrowheads="1"/>
          </p:cNvSpPr>
          <p:nvPr/>
        </p:nvSpPr>
        <p:spPr>
          <a:xfrm>
            <a:off x="143508" y="1412776"/>
            <a:ext cx="8748972" cy="7433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600" dirty="0">
                <a:solidFill>
                  <a:schemeClr val="tx2">
                    <a:lumMod val="75000"/>
                  </a:schemeClr>
                </a:solidFill>
              </a:rPr>
              <a:t>This unit focuses on globalisation – the economic, political and social changes associated with technological and other driving forces which have been a key feature of global economy and society in recent decades. </a:t>
            </a:r>
          </a:p>
        </p:txBody>
      </p:sp>
      <p:pic>
        <p:nvPicPr>
          <p:cNvPr id="3074" name="Picture 2" descr="Earth, global, globe, politics, world icon - Download on Iconfinder">
            <a:extLst>
              <a:ext uri="{FF2B5EF4-FFF2-40B4-BE49-F238E27FC236}">
                <a16:creationId xmlns:a16="http://schemas.microsoft.com/office/drawing/2014/main" id="{A02EA815-4E6E-4A93-A8ED-ECDC53D1C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5634"/>
            <a:ext cx="1315026" cy="1315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6D4C2CF-D0D4-46E8-B9A2-3430DC9D6250}"/>
              </a:ext>
            </a:extLst>
          </p:cNvPr>
          <p:cNvSpPr/>
          <p:nvPr/>
        </p:nvSpPr>
        <p:spPr>
          <a:xfrm>
            <a:off x="143508" y="2276872"/>
            <a:ext cx="8748972" cy="1569660"/>
          </a:xfrm>
          <a:prstGeom prst="rect">
            <a:avLst/>
          </a:prstGeom>
        </p:spPr>
        <p:txBody>
          <a:bodyPr wrap="square">
            <a:spAutoFit/>
          </a:bodyPr>
          <a:lstStyle/>
          <a:p>
            <a:pPr algn="just"/>
            <a:r>
              <a:rPr lang="en-GB" sz="1600" dirty="0">
                <a:solidFill>
                  <a:schemeClr val="tx2">
                    <a:lumMod val="75000"/>
                  </a:schemeClr>
                </a:solidFill>
              </a:rPr>
              <a:t>Increased interdependence and transformed relationships between peoples, states and environments have prompted more or less successful attempts at a global level to manage and govern some aspects of human affairs. Students will engage with important dimensions of these phenomena with emphasis on international trade and access to markets and the governance of the global commons. Students contemplate many complex dimensions of contemporary world affairs and their own place in and perspective on them. </a:t>
            </a:r>
          </a:p>
        </p:txBody>
      </p:sp>
      <p:sp>
        <p:nvSpPr>
          <p:cNvPr id="3" name="Rectangle 2">
            <a:extLst>
              <a:ext uri="{FF2B5EF4-FFF2-40B4-BE49-F238E27FC236}">
                <a16:creationId xmlns:a16="http://schemas.microsoft.com/office/drawing/2014/main" id="{D71AAC94-A088-4A1C-80BC-90E1B2809C55}"/>
              </a:ext>
            </a:extLst>
          </p:cNvPr>
          <p:cNvSpPr/>
          <p:nvPr/>
        </p:nvSpPr>
        <p:spPr>
          <a:xfrm>
            <a:off x="143508" y="3875563"/>
            <a:ext cx="8748972" cy="584775"/>
          </a:xfrm>
          <a:prstGeom prst="rect">
            <a:avLst/>
          </a:prstGeom>
        </p:spPr>
        <p:txBody>
          <a:bodyPr wrap="square">
            <a:spAutoFit/>
          </a:bodyPr>
          <a:lstStyle/>
          <a:p>
            <a:pPr algn="just"/>
            <a:r>
              <a:rPr lang="en-GB" sz="1600" dirty="0">
                <a:solidFill>
                  <a:schemeClr val="tx2">
                    <a:lumMod val="75000"/>
                  </a:schemeClr>
                </a:solidFill>
              </a:rPr>
              <a:t>Study of this section offers the opportunity to exercise and develop both qualitative and quantitative approaches to gathering, processing and interpreting relevant information and data.</a:t>
            </a:r>
          </a:p>
        </p:txBody>
      </p:sp>
      <p:sp>
        <p:nvSpPr>
          <p:cNvPr id="5" name="Rectangle 4">
            <a:extLst>
              <a:ext uri="{FF2B5EF4-FFF2-40B4-BE49-F238E27FC236}">
                <a16:creationId xmlns:a16="http://schemas.microsoft.com/office/drawing/2014/main" id="{C1F553B8-CDC8-421F-86E6-47A5298853D9}"/>
              </a:ext>
            </a:extLst>
          </p:cNvPr>
          <p:cNvSpPr/>
          <p:nvPr/>
        </p:nvSpPr>
        <p:spPr>
          <a:xfrm>
            <a:off x="143508" y="4581128"/>
            <a:ext cx="8640960" cy="1846659"/>
          </a:xfrm>
          <a:prstGeom prst="rect">
            <a:avLst/>
          </a:prstGeom>
        </p:spPr>
        <p:txBody>
          <a:bodyPr wrap="square">
            <a:spAutoFit/>
          </a:bodyPr>
          <a:lstStyle/>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Globalisation;</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Global systems;</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International trade and access to markets;</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Global governance;</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The ‘global commons’;</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Antarctica as a global common.</a:t>
            </a:r>
          </a:p>
        </p:txBody>
      </p:sp>
    </p:spTree>
    <p:extLst>
      <p:ext uri="{BB962C8B-B14F-4D97-AF65-F5344CB8AC3E}">
        <p14:creationId xmlns:p14="http://schemas.microsoft.com/office/powerpoint/2010/main" val="18806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Exam Board</a:t>
            </a:r>
          </a:p>
        </p:txBody>
      </p:sp>
      <p:sp>
        <p:nvSpPr>
          <p:cNvPr id="6" name="Rectangle 2"/>
          <p:cNvSpPr txBox="1">
            <a:spLocks noChangeArrowheads="1"/>
          </p:cNvSpPr>
          <p:nvPr/>
        </p:nvSpPr>
        <p:spPr>
          <a:xfrm>
            <a:off x="457201" y="4345760"/>
            <a:ext cx="8229600" cy="22617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2">
                    <a:lumMod val="75000"/>
                  </a:schemeClr>
                </a:solidFill>
                <a:latin typeface="Calibri" panose="020F0502020204030204" pitchFamily="34" charset="0"/>
                <a:cs typeface="Calibri" panose="020F0502020204030204" pitchFamily="34" charset="0"/>
              </a:rPr>
              <a:t>Below are some links to AQA pages that give you a deeper idea of the course content:</a:t>
            </a:r>
          </a:p>
          <a:p>
            <a:pPr marL="0" indent="0">
              <a:buNone/>
            </a:pPr>
            <a:endParaRPr lang="en-GB" sz="1800" dirty="0">
              <a:latin typeface="Calibri" panose="020F0502020204030204" pitchFamily="34" charset="0"/>
              <a:cs typeface="Calibri" panose="020F0502020204030204" pitchFamily="34" charset="0"/>
            </a:endParaRPr>
          </a:p>
          <a:p>
            <a:pPr marL="1714500" lvl="4" indent="0">
              <a:buNone/>
            </a:pPr>
            <a:r>
              <a:rPr lang="en-GB" sz="1800" dirty="0">
                <a:latin typeface="Calibri" panose="020F0502020204030204" pitchFamily="34" charset="0"/>
                <a:cs typeface="Calibri" panose="020F0502020204030204" pitchFamily="34" charset="0"/>
                <a:hlinkClick r:id="rId3"/>
              </a:rPr>
              <a:t>AQA A Level Geography Homepage</a:t>
            </a:r>
            <a:endParaRPr lang="en-GB" sz="1800" dirty="0">
              <a:latin typeface="Calibri" panose="020F0502020204030204" pitchFamily="34" charset="0"/>
              <a:cs typeface="Calibri" panose="020F0502020204030204" pitchFamily="34" charset="0"/>
            </a:endParaRPr>
          </a:p>
          <a:p>
            <a:pPr marL="1714500" lvl="4" indent="0">
              <a:buNone/>
            </a:pPr>
            <a:r>
              <a:rPr lang="en-GB" sz="1800" dirty="0">
                <a:latin typeface="Calibri" panose="020F0502020204030204" pitchFamily="34" charset="0"/>
                <a:cs typeface="Calibri" panose="020F0502020204030204" pitchFamily="34" charset="0"/>
                <a:hlinkClick r:id="rId4"/>
              </a:rPr>
              <a:t>AQA A Level Geography Exam Question Command Words</a:t>
            </a:r>
            <a:endParaRPr lang="en-GB" sz="1800" dirty="0">
              <a:latin typeface="Calibri" panose="020F0502020204030204" pitchFamily="34" charset="0"/>
              <a:cs typeface="Calibri" panose="020F0502020204030204" pitchFamily="34" charset="0"/>
            </a:endParaRPr>
          </a:p>
          <a:p>
            <a:pPr marL="1714500" lvl="4" indent="0">
              <a:buNone/>
            </a:pPr>
            <a:r>
              <a:rPr lang="en-GB" sz="1800" dirty="0">
                <a:latin typeface="Calibri" panose="020F0502020204030204" pitchFamily="34" charset="0"/>
                <a:cs typeface="Calibri" panose="020F0502020204030204" pitchFamily="34" charset="0"/>
                <a:hlinkClick r:id="rId5"/>
              </a:rPr>
              <a:t>AQA A Level Geography Subject Specific Vocabulary</a:t>
            </a:r>
            <a:endParaRPr lang="en-GB" sz="18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9EFC5D4-BD7B-49CC-BBCF-70AA4CBCFD68}"/>
              </a:ext>
            </a:extLst>
          </p:cNvPr>
          <p:cNvSpPr/>
          <p:nvPr/>
        </p:nvSpPr>
        <p:spPr>
          <a:xfrm>
            <a:off x="457201" y="1229142"/>
            <a:ext cx="4530980" cy="1754326"/>
          </a:xfrm>
          <a:prstGeom prst="rect">
            <a:avLst/>
          </a:prstGeom>
          <a:ln w="25400">
            <a:solidFill>
              <a:schemeClr val="tx2">
                <a:lumMod val="75000"/>
              </a:schemeClr>
            </a:solidFill>
          </a:ln>
        </p:spPr>
        <p:txBody>
          <a:bodyPr wrap="square">
            <a:spAutoFit/>
          </a:bodyPr>
          <a:lstStyle/>
          <a:p>
            <a:pPr algn="just"/>
            <a:r>
              <a:rPr lang="en-GB" dirty="0">
                <a:solidFill>
                  <a:schemeClr val="tx2">
                    <a:lumMod val="75000"/>
                  </a:schemeClr>
                </a:solidFill>
                <a:latin typeface="Calibri" panose="020F0502020204030204" pitchFamily="34" charset="0"/>
                <a:cs typeface="Calibri" panose="020F0502020204030204" pitchFamily="34" charset="0"/>
              </a:rPr>
              <a:t>When studying A Level Geography you will follow the AQA Specification. This will provide you with continuity from GCSE, which will give you a foundation of knowledge and understanding of the subject in preparation for A Level. </a:t>
            </a:r>
          </a:p>
        </p:txBody>
      </p:sp>
      <p:pic>
        <p:nvPicPr>
          <p:cNvPr id="4098" name="Picture 2" descr="AQA-logo-feat–670×352 | FE Week">
            <a:extLst>
              <a:ext uri="{FF2B5EF4-FFF2-40B4-BE49-F238E27FC236}">
                <a16:creationId xmlns:a16="http://schemas.microsoft.com/office/drawing/2014/main" id="{A33F469E-4547-4BC8-B019-E1BB2B0D5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229142"/>
            <a:ext cx="3466727" cy="1754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FE7FBD5-3239-4CE8-B8BA-37FF4D79E52E}"/>
              </a:ext>
            </a:extLst>
          </p:cNvPr>
          <p:cNvSpPr/>
          <p:nvPr/>
        </p:nvSpPr>
        <p:spPr>
          <a:xfrm>
            <a:off x="457200" y="3185081"/>
            <a:ext cx="8229601" cy="923330"/>
          </a:xfrm>
          <a:prstGeom prst="rect">
            <a:avLst/>
          </a:prstGeom>
        </p:spPr>
        <p:txBody>
          <a:bodyPr wrap="square">
            <a:spAutoFit/>
          </a:bodyPr>
          <a:lstStyle/>
          <a:p>
            <a:pPr algn="just"/>
            <a:r>
              <a:rPr lang="en-GB" dirty="0">
                <a:solidFill>
                  <a:schemeClr val="tx1">
                    <a:lumMod val="85000"/>
                    <a:lumOff val="15000"/>
                  </a:schemeClr>
                </a:solidFill>
                <a:latin typeface="Calibri" panose="020F0502020204030204" pitchFamily="34" charset="0"/>
                <a:cs typeface="Calibri" panose="020F0502020204030204" pitchFamily="34" charset="0"/>
              </a:rPr>
              <a:t>Having followed the AQA Specification at GCSE, you will be more familiar with the command words and exam technique required at A Level, although there are some small differences.</a:t>
            </a:r>
          </a:p>
        </p:txBody>
      </p:sp>
    </p:spTree>
    <p:extLst>
      <p:ext uri="{BB962C8B-B14F-4D97-AF65-F5344CB8AC3E}">
        <p14:creationId xmlns:p14="http://schemas.microsoft.com/office/powerpoint/2010/main" val="353218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1000" fill="hold"/>
                                        <p:tgtEl>
                                          <p:spTgt spid="4098"/>
                                        </p:tgtEl>
                                        <p:attrNameLst>
                                          <p:attrName>ppt_x</p:attrName>
                                        </p:attrNameLst>
                                      </p:cBhvr>
                                      <p:tavLst>
                                        <p:tav tm="0">
                                          <p:val>
                                            <p:strVal val="1+#ppt_w/2"/>
                                          </p:val>
                                        </p:tav>
                                        <p:tav tm="100000">
                                          <p:val>
                                            <p:strVal val="#ppt_x"/>
                                          </p:val>
                                        </p:tav>
                                      </p:tavLst>
                                    </p:anim>
                                    <p:anim calcmode="lin" valueType="num">
                                      <p:cBhvr additive="base">
                                        <p:cTn id="14"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KS4 – 5 Transition</a:t>
            </a:r>
          </a:p>
        </p:txBody>
      </p:sp>
      <p:sp>
        <p:nvSpPr>
          <p:cNvPr id="6" name="Rectangle 2"/>
          <p:cNvSpPr txBox="1">
            <a:spLocks noChangeArrowheads="1"/>
          </p:cNvSpPr>
          <p:nvPr/>
        </p:nvSpPr>
        <p:spPr>
          <a:xfrm>
            <a:off x="395536" y="1052736"/>
            <a:ext cx="8291264" cy="6463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2">
                    <a:lumMod val="75000"/>
                  </a:schemeClr>
                </a:solidFill>
              </a:rPr>
              <a:t>The transition from GCSE to A Level Geography can be quite intimidating for some students. For others, they don’t appreciate the size of the transition involved. </a:t>
            </a:r>
          </a:p>
          <a:p>
            <a:pPr marL="0" indent="0" algn="just">
              <a:buNone/>
            </a:pPr>
            <a:endParaRPr lang="en-GB" sz="1800" dirty="0">
              <a:solidFill>
                <a:schemeClr val="tx2">
                  <a:lumMod val="75000"/>
                </a:schemeClr>
              </a:solidFill>
            </a:endParaRPr>
          </a:p>
          <a:p>
            <a:pPr marL="0" indent="0" algn="just">
              <a:buNone/>
            </a:pPr>
            <a:endParaRPr lang="en-GB" sz="1800" dirty="0">
              <a:solidFill>
                <a:schemeClr val="tx2">
                  <a:lumMod val="75000"/>
                </a:schemeClr>
              </a:solidFill>
            </a:endParaRPr>
          </a:p>
        </p:txBody>
      </p:sp>
      <p:sp>
        <p:nvSpPr>
          <p:cNvPr id="2" name="Rectangle 1">
            <a:extLst>
              <a:ext uri="{FF2B5EF4-FFF2-40B4-BE49-F238E27FC236}">
                <a16:creationId xmlns:a16="http://schemas.microsoft.com/office/drawing/2014/main" id="{BA11B2BE-8BC8-479D-9657-1E4CDAF4A380}"/>
              </a:ext>
            </a:extLst>
          </p:cNvPr>
          <p:cNvSpPr/>
          <p:nvPr/>
        </p:nvSpPr>
        <p:spPr>
          <a:xfrm>
            <a:off x="395536" y="1807079"/>
            <a:ext cx="3168352" cy="4031873"/>
          </a:xfrm>
          <a:prstGeom prst="rect">
            <a:avLst/>
          </a:prstGeom>
        </p:spPr>
        <p:txBody>
          <a:bodyPr wrap="square">
            <a:spAutoFit/>
          </a:bodyPr>
          <a:lstStyle/>
          <a:p>
            <a:pPr algn="just"/>
            <a:r>
              <a:rPr lang="en-GB" sz="1600" dirty="0">
                <a:solidFill>
                  <a:schemeClr val="tx1">
                    <a:lumMod val="85000"/>
                    <a:lumOff val="15000"/>
                  </a:schemeClr>
                </a:solidFill>
              </a:rPr>
              <a:t>The biggest change you will experience when studying A Level Geography is the need to study </a:t>
            </a:r>
            <a:r>
              <a:rPr lang="en-GB" sz="1600" b="1" dirty="0">
                <a:solidFill>
                  <a:schemeClr val="tx1">
                    <a:lumMod val="85000"/>
                    <a:lumOff val="15000"/>
                  </a:schemeClr>
                </a:solidFill>
              </a:rPr>
              <a:t>independently</a:t>
            </a:r>
            <a:r>
              <a:rPr lang="en-GB" sz="1600" dirty="0">
                <a:solidFill>
                  <a:schemeClr val="tx1">
                    <a:lumMod val="85000"/>
                    <a:lumOff val="15000"/>
                  </a:schemeClr>
                </a:solidFill>
              </a:rPr>
              <a:t>. This means that segments of each unit will be researched on your own, without the direct input of your teacher. A Level Geography requires a </a:t>
            </a:r>
            <a:r>
              <a:rPr lang="en-GB" sz="1600" b="1" dirty="0">
                <a:solidFill>
                  <a:schemeClr val="tx1">
                    <a:lumMod val="85000"/>
                    <a:lumOff val="15000"/>
                  </a:schemeClr>
                </a:solidFill>
              </a:rPr>
              <a:t>deep understanding of a broad range of topics</a:t>
            </a:r>
            <a:r>
              <a:rPr lang="en-GB" sz="1600" dirty="0">
                <a:solidFill>
                  <a:schemeClr val="tx1">
                    <a:lumMod val="85000"/>
                    <a:lumOff val="15000"/>
                  </a:schemeClr>
                </a:solidFill>
              </a:rPr>
              <a:t> and independent learning is critical to this. Therefore, the Geography department will expect you to take responsibility for your own learning, contributing to the analysis of what you do and do not understand fully. </a:t>
            </a:r>
          </a:p>
        </p:txBody>
      </p:sp>
      <p:sp>
        <p:nvSpPr>
          <p:cNvPr id="3" name="Rectangle 2">
            <a:extLst>
              <a:ext uri="{FF2B5EF4-FFF2-40B4-BE49-F238E27FC236}">
                <a16:creationId xmlns:a16="http://schemas.microsoft.com/office/drawing/2014/main" id="{AE88E527-46BF-4396-9200-95B091847373}"/>
              </a:ext>
            </a:extLst>
          </p:cNvPr>
          <p:cNvSpPr/>
          <p:nvPr/>
        </p:nvSpPr>
        <p:spPr>
          <a:xfrm>
            <a:off x="3707905" y="1807079"/>
            <a:ext cx="4978896" cy="2554545"/>
          </a:xfrm>
          <a:prstGeom prst="rect">
            <a:avLst/>
          </a:prstGeom>
        </p:spPr>
        <p:txBody>
          <a:bodyPr wrap="square">
            <a:spAutoFit/>
          </a:bodyPr>
          <a:lstStyle/>
          <a:p>
            <a:pPr algn="just"/>
            <a:r>
              <a:rPr lang="en-GB" sz="1600" dirty="0"/>
              <a:t>The exam board also want A Level students to have a </a:t>
            </a:r>
            <a:r>
              <a:rPr lang="en-GB" sz="1600" b="1" dirty="0"/>
              <a:t>synoptic understanding </a:t>
            </a:r>
            <a:r>
              <a:rPr lang="en-GB" sz="1600" dirty="0"/>
              <a:t>of the subject, which means to recognise links between different aspects of Geography rather than an understanding of separate units of study in isolation of each other. For example, how does your understanding of different levels of development around the world (as studied in the GCSE unit ‘The Changing Economic World) link to the different ways countries cope and manage the impacts of a natural disaster (as studied in the GCSE unit ‘The Challenge of Natural Hazards)? </a:t>
            </a:r>
          </a:p>
        </p:txBody>
      </p:sp>
      <p:sp>
        <p:nvSpPr>
          <p:cNvPr id="5" name="Rectangle 4">
            <a:extLst>
              <a:ext uri="{FF2B5EF4-FFF2-40B4-BE49-F238E27FC236}">
                <a16:creationId xmlns:a16="http://schemas.microsoft.com/office/drawing/2014/main" id="{D2CF36EE-32C1-4B35-BC5A-20E01324A797}"/>
              </a:ext>
            </a:extLst>
          </p:cNvPr>
          <p:cNvSpPr/>
          <p:nvPr/>
        </p:nvSpPr>
        <p:spPr>
          <a:xfrm>
            <a:off x="395536" y="5885409"/>
            <a:ext cx="8291264" cy="646331"/>
          </a:xfrm>
          <a:prstGeom prst="rect">
            <a:avLst/>
          </a:prstGeom>
          <a:ln w="25400">
            <a:solidFill>
              <a:schemeClr val="tx2">
                <a:lumMod val="75000"/>
              </a:schemeClr>
            </a:solidFill>
          </a:ln>
        </p:spPr>
        <p:txBody>
          <a:bodyPr wrap="square">
            <a:spAutoFit/>
          </a:bodyPr>
          <a:lstStyle/>
          <a:p>
            <a:pPr algn="just"/>
            <a:r>
              <a:rPr lang="en-GB" dirty="0">
                <a:solidFill>
                  <a:schemeClr val="tx2">
                    <a:lumMod val="75000"/>
                  </a:schemeClr>
                </a:solidFill>
              </a:rPr>
              <a:t>It’s essential that A level Geography students recognise the requirements and establish habits and routines designed to develop these requirements early in the course. </a:t>
            </a:r>
          </a:p>
        </p:txBody>
      </p:sp>
      <p:pic>
        <p:nvPicPr>
          <p:cNvPr id="8" name="Picture 7">
            <a:extLst>
              <a:ext uri="{FF2B5EF4-FFF2-40B4-BE49-F238E27FC236}">
                <a16:creationId xmlns:a16="http://schemas.microsoft.com/office/drawing/2014/main" id="{E15AF8F5-E69A-4AF2-8C34-981A57F24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369" y="4377889"/>
            <a:ext cx="4919047" cy="1507519"/>
          </a:xfrm>
          <a:prstGeom prst="rect">
            <a:avLst/>
          </a:prstGeom>
          <a:ln w="25400">
            <a:solidFill>
              <a:schemeClr val="tx2">
                <a:lumMod val="75000"/>
              </a:schemeClr>
            </a:solidFill>
          </a:ln>
        </p:spPr>
      </p:pic>
    </p:spTree>
    <p:extLst>
      <p:ext uri="{BB962C8B-B14F-4D97-AF65-F5344CB8AC3E}">
        <p14:creationId xmlns:p14="http://schemas.microsoft.com/office/powerpoint/2010/main" val="31823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10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Table 65">
            <a:extLst>
              <a:ext uri="{FF2B5EF4-FFF2-40B4-BE49-F238E27FC236}">
                <a16:creationId xmlns:a16="http://schemas.microsoft.com/office/drawing/2014/main" id="{727CDF49-B381-4BAE-AA54-6D73D7ABB697}"/>
              </a:ext>
            </a:extLst>
          </p:cNvPr>
          <p:cNvGraphicFramePr>
            <a:graphicFrameLocks noGrp="1"/>
          </p:cNvGraphicFramePr>
          <p:nvPr>
            <p:extLst>
              <p:ext uri="{D42A27DB-BD31-4B8C-83A1-F6EECF244321}">
                <p14:modId xmlns:p14="http://schemas.microsoft.com/office/powerpoint/2010/main" val="1068558783"/>
              </p:ext>
            </p:extLst>
          </p:nvPr>
        </p:nvGraphicFramePr>
        <p:xfrm>
          <a:off x="5230401" y="614760"/>
          <a:ext cx="2307811" cy="5540346"/>
        </p:xfrm>
        <a:graphic>
          <a:graphicData uri="http://schemas.openxmlformats.org/drawingml/2006/table">
            <a:tbl>
              <a:tblPr firstRow="1" bandRow="1">
                <a:tableStyleId>{5940675A-B579-460E-94D1-54222C63F5DA}</a:tableStyleId>
              </a:tblPr>
              <a:tblGrid>
                <a:gridCol w="2307811">
                  <a:extLst>
                    <a:ext uri="{9D8B030D-6E8A-4147-A177-3AD203B41FA5}">
                      <a16:colId xmlns:a16="http://schemas.microsoft.com/office/drawing/2014/main" val="3450703570"/>
                    </a:ext>
                  </a:extLst>
                </a:gridCol>
              </a:tblGrid>
              <a:tr h="590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latin typeface="Tintin" panose="020B0803050302020204" pitchFamily="34" charset="0"/>
                        </a:rPr>
                        <a:t>At the End of the Unit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latin typeface="Tintin" panose="020B0803050302020204" pitchFamily="34" charset="0"/>
                        </a:rPr>
                        <a:t>spend 90 mins….</a:t>
                      </a:r>
                    </a:p>
                  </a:txBody>
                  <a:tcPr marL="84406" marR="84406" marT="42203" marB="42203">
                    <a:solidFill>
                      <a:schemeClr val="bg1">
                        <a:lumMod val="85000"/>
                      </a:schemeClr>
                    </a:solidFill>
                  </a:tcPr>
                </a:tc>
                <a:extLst>
                  <a:ext uri="{0D108BD9-81ED-4DB2-BD59-A6C34878D82A}">
                    <a16:rowId xmlns:a16="http://schemas.microsoft.com/office/drawing/2014/main" val="4096978318"/>
                  </a:ext>
                </a:extLst>
              </a:tr>
              <a:tr h="987556">
                <a:tc>
                  <a:txBody>
                    <a:bodyPr/>
                    <a:lstStyle/>
                    <a:p>
                      <a:endParaRPr lang="en-GB" sz="1500" dirty="0"/>
                    </a:p>
                  </a:txBody>
                  <a:tcPr marL="84406" marR="84406" marT="42203" marB="42203"/>
                </a:tc>
                <a:extLst>
                  <a:ext uri="{0D108BD9-81ED-4DB2-BD59-A6C34878D82A}">
                    <a16:rowId xmlns:a16="http://schemas.microsoft.com/office/drawing/2014/main" val="313194291"/>
                  </a:ext>
                </a:extLst>
              </a:tr>
              <a:tr h="987556">
                <a:tc>
                  <a:txBody>
                    <a:bodyPr/>
                    <a:lstStyle/>
                    <a:p>
                      <a:endParaRPr lang="en-GB" sz="1500" dirty="0"/>
                    </a:p>
                  </a:txBody>
                  <a:tcPr marL="84406" marR="84406" marT="42203" marB="42203"/>
                </a:tc>
                <a:extLst>
                  <a:ext uri="{0D108BD9-81ED-4DB2-BD59-A6C34878D82A}">
                    <a16:rowId xmlns:a16="http://schemas.microsoft.com/office/drawing/2014/main" val="3979315266"/>
                  </a:ext>
                </a:extLst>
              </a:tr>
              <a:tr h="987556">
                <a:tc>
                  <a:txBody>
                    <a:bodyPr/>
                    <a:lstStyle/>
                    <a:p>
                      <a:endParaRPr lang="en-GB" sz="1500" dirty="0"/>
                    </a:p>
                  </a:txBody>
                  <a:tcPr marL="84406" marR="84406" marT="42203" marB="42203"/>
                </a:tc>
                <a:extLst>
                  <a:ext uri="{0D108BD9-81ED-4DB2-BD59-A6C34878D82A}">
                    <a16:rowId xmlns:a16="http://schemas.microsoft.com/office/drawing/2014/main" val="2799484516"/>
                  </a:ext>
                </a:extLst>
              </a:tr>
              <a:tr h="987556">
                <a:tc>
                  <a:txBody>
                    <a:bodyPr/>
                    <a:lstStyle/>
                    <a:p>
                      <a:endParaRPr lang="en-GB" sz="1500" dirty="0"/>
                    </a:p>
                  </a:txBody>
                  <a:tcPr marL="84406" marR="84406" marT="42203" marB="42203"/>
                </a:tc>
                <a:extLst>
                  <a:ext uri="{0D108BD9-81ED-4DB2-BD59-A6C34878D82A}">
                    <a16:rowId xmlns:a16="http://schemas.microsoft.com/office/drawing/2014/main" val="1535695027"/>
                  </a:ext>
                </a:extLst>
              </a:tr>
              <a:tr h="987556">
                <a:tc>
                  <a:txBody>
                    <a:bodyPr/>
                    <a:lstStyle/>
                    <a:p>
                      <a:endParaRPr lang="en-GB" sz="1500" dirty="0"/>
                    </a:p>
                  </a:txBody>
                  <a:tcPr marL="84406" marR="84406" marT="42203" marB="42203"/>
                </a:tc>
                <a:extLst>
                  <a:ext uri="{0D108BD9-81ED-4DB2-BD59-A6C34878D82A}">
                    <a16:rowId xmlns:a16="http://schemas.microsoft.com/office/drawing/2014/main" val="3106079864"/>
                  </a:ext>
                </a:extLst>
              </a:tr>
            </a:tbl>
          </a:graphicData>
        </a:graphic>
      </p:graphicFrame>
      <p:graphicFrame>
        <p:nvGraphicFramePr>
          <p:cNvPr id="67" name="Table 65">
            <a:extLst>
              <a:ext uri="{FF2B5EF4-FFF2-40B4-BE49-F238E27FC236}">
                <a16:creationId xmlns:a16="http://schemas.microsoft.com/office/drawing/2014/main" id="{FC103C1F-2976-4A00-A3D1-49343D271CE5}"/>
              </a:ext>
            </a:extLst>
          </p:cNvPr>
          <p:cNvGraphicFramePr>
            <a:graphicFrameLocks noGrp="1"/>
          </p:cNvGraphicFramePr>
          <p:nvPr>
            <p:extLst>
              <p:ext uri="{D42A27DB-BD31-4B8C-83A1-F6EECF244321}">
                <p14:modId xmlns:p14="http://schemas.microsoft.com/office/powerpoint/2010/main" val="2247351566"/>
              </p:ext>
            </p:extLst>
          </p:nvPr>
        </p:nvGraphicFramePr>
        <p:xfrm>
          <a:off x="2719329" y="614761"/>
          <a:ext cx="2307811" cy="5537945"/>
        </p:xfrm>
        <a:graphic>
          <a:graphicData uri="http://schemas.openxmlformats.org/drawingml/2006/table">
            <a:tbl>
              <a:tblPr firstRow="1" bandRow="1">
                <a:tableStyleId>{5940675A-B579-460E-94D1-54222C63F5DA}</a:tableStyleId>
              </a:tblPr>
              <a:tblGrid>
                <a:gridCol w="2307811">
                  <a:extLst>
                    <a:ext uri="{9D8B030D-6E8A-4147-A177-3AD203B41FA5}">
                      <a16:colId xmlns:a16="http://schemas.microsoft.com/office/drawing/2014/main" val="3450703570"/>
                    </a:ext>
                  </a:extLst>
                </a:gridCol>
              </a:tblGrid>
              <a:tr h="590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intin" panose="020B0803050302020204" pitchFamily="34" charset="0"/>
                        </a:rPr>
                        <a:t>After the Learning Phase  spend 60 mins…..</a:t>
                      </a:r>
                    </a:p>
                  </a:txBody>
                  <a:tcPr marL="84406" marR="84406" marT="42203" marB="42203">
                    <a:solidFill>
                      <a:schemeClr val="bg1">
                        <a:lumMod val="85000"/>
                      </a:schemeClr>
                    </a:solidFill>
                  </a:tcPr>
                </a:tc>
                <a:extLst>
                  <a:ext uri="{0D108BD9-81ED-4DB2-BD59-A6C34878D82A}">
                    <a16:rowId xmlns:a16="http://schemas.microsoft.com/office/drawing/2014/main" val="4096978318"/>
                  </a:ext>
                </a:extLst>
              </a:tr>
              <a:tr h="824517">
                <a:tc>
                  <a:txBody>
                    <a:bodyPr/>
                    <a:lstStyle/>
                    <a:p>
                      <a:endParaRPr lang="en-GB" sz="1600" dirty="0"/>
                    </a:p>
                  </a:txBody>
                  <a:tcPr marL="84406" marR="84406" marT="42203" marB="42203"/>
                </a:tc>
                <a:extLst>
                  <a:ext uri="{0D108BD9-81ED-4DB2-BD59-A6C34878D82A}">
                    <a16:rowId xmlns:a16="http://schemas.microsoft.com/office/drawing/2014/main" val="313194291"/>
                  </a:ext>
                </a:extLst>
              </a:tr>
              <a:tr h="824517">
                <a:tc>
                  <a:txBody>
                    <a:bodyPr/>
                    <a:lstStyle/>
                    <a:p>
                      <a:endParaRPr lang="en-GB" sz="1600" dirty="0"/>
                    </a:p>
                  </a:txBody>
                  <a:tcPr marL="84406" marR="84406" marT="42203" marB="42203"/>
                </a:tc>
                <a:extLst>
                  <a:ext uri="{0D108BD9-81ED-4DB2-BD59-A6C34878D82A}">
                    <a16:rowId xmlns:a16="http://schemas.microsoft.com/office/drawing/2014/main" val="3979315266"/>
                  </a:ext>
                </a:extLst>
              </a:tr>
              <a:tr h="824517">
                <a:tc>
                  <a:txBody>
                    <a:bodyPr/>
                    <a:lstStyle/>
                    <a:p>
                      <a:endParaRPr lang="en-GB" sz="1600" dirty="0"/>
                    </a:p>
                  </a:txBody>
                  <a:tcPr marL="84406" marR="84406" marT="42203" marB="42203"/>
                </a:tc>
                <a:extLst>
                  <a:ext uri="{0D108BD9-81ED-4DB2-BD59-A6C34878D82A}">
                    <a16:rowId xmlns:a16="http://schemas.microsoft.com/office/drawing/2014/main" val="2799484516"/>
                  </a:ext>
                </a:extLst>
              </a:tr>
              <a:tr h="824517">
                <a:tc>
                  <a:txBody>
                    <a:bodyPr/>
                    <a:lstStyle/>
                    <a:p>
                      <a:endParaRPr lang="en-GB" sz="1600" dirty="0"/>
                    </a:p>
                  </a:txBody>
                  <a:tcPr marL="84406" marR="84406" marT="42203" marB="42203"/>
                </a:tc>
                <a:extLst>
                  <a:ext uri="{0D108BD9-81ED-4DB2-BD59-A6C34878D82A}">
                    <a16:rowId xmlns:a16="http://schemas.microsoft.com/office/drawing/2014/main" val="1535695027"/>
                  </a:ext>
                </a:extLst>
              </a:tr>
              <a:tr h="824517">
                <a:tc>
                  <a:txBody>
                    <a:bodyPr/>
                    <a:lstStyle/>
                    <a:p>
                      <a:endParaRPr lang="en-GB" sz="1600" dirty="0"/>
                    </a:p>
                  </a:txBody>
                  <a:tcPr marL="84406" marR="84406" marT="42203" marB="42203"/>
                </a:tc>
                <a:extLst>
                  <a:ext uri="{0D108BD9-81ED-4DB2-BD59-A6C34878D82A}">
                    <a16:rowId xmlns:a16="http://schemas.microsoft.com/office/drawing/2014/main" val="372290702"/>
                  </a:ext>
                </a:extLst>
              </a:tr>
              <a:tr h="824517">
                <a:tc>
                  <a:txBody>
                    <a:bodyPr/>
                    <a:lstStyle/>
                    <a:p>
                      <a:endParaRPr lang="en-GB" sz="1600" dirty="0"/>
                    </a:p>
                  </a:txBody>
                  <a:tcPr marL="84406" marR="84406" marT="42203" marB="42203"/>
                </a:tc>
                <a:extLst>
                  <a:ext uri="{0D108BD9-81ED-4DB2-BD59-A6C34878D82A}">
                    <a16:rowId xmlns:a16="http://schemas.microsoft.com/office/drawing/2014/main" val="3106079864"/>
                  </a:ext>
                </a:extLst>
              </a:tr>
            </a:tbl>
          </a:graphicData>
        </a:graphic>
      </p:graphicFrame>
      <p:graphicFrame>
        <p:nvGraphicFramePr>
          <p:cNvPr id="65" name="Table 65">
            <a:extLst>
              <a:ext uri="{FF2B5EF4-FFF2-40B4-BE49-F238E27FC236}">
                <a16:creationId xmlns:a16="http://schemas.microsoft.com/office/drawing/2014/main" id="{9007EC4C-6040-4DD5-8AA7-310C9C38D0E1}"/>
              </a:ext>
            </a:extLst>
          </p:cNvPr>
          <p:cNvGraphicFramePr>
            <a:graphicFrameLocks noGrp="1"/>
          </p:cNvGraphicFramePr>
          <p:nvPr>
            <p:extLst>
              <p:ext uri="{D42A27DB-BD31-4B8C-83A1-F6EECF244321}">
                <p14:modId xmlns:p14="http://schemas.microsoft.com/office/powerpoint/2010/main" val="2712909141"/>
              </p:ext>
            </p:extLst>
          </p:nvPr>
        </p:nvGraphicFramePr>
        <p:xfrm>
          <a:off x="178041" y="620539"/>
          <a:ext cx="2307811" cy="5533436"/>
        </p:xfrm>
        <a:graphic>
          <a:graphicData uri="http://schemas.openxmlformats.org/drawingml/2006/table">
            <a:tbl>
              <a:tblPr firstRow="1" bandRow="1">
                <a:tableStyleId>{5940675A-B579-460E-94D1-54222C63F5DA}</a:tableStyleId>
              </a:tblPr>
              <a:tblGrid>
                <a:gridCol w="2307811">
                  <a:extLst>
                    <a:ext uri="{9D8B030D-6E8A-4147-A177-3AD203B41FA5}">
                      <a16:colId xmlns:a16="http://schemas.microsoft.com/office/drawing/2014/main" val="3450703570"/>
                    </a:ext>
                  </a:extLst>
                </a:gridCol>
              </a:tblGrid>
              <a:tr h="601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latin typeface="Tintin" panose="020B0803050302020204" pitchFamily="34" charset="0"/>
                        </a:rPr>
                        <a:t>After the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latin typeface="Tintin" panose="020B0803050302020204" pitchFamily="34" charset="0"/>
                        </a:rPr>
                        <a:t> spend 30 mins……</a:t>
                      </a:r>
                    </a:p>
                  </a:txBody>
                  <a:tcPr marL="84406" marR="84406" marT="42203" marB="42203">
                    <a:solidFill>
                      <a:schemeClr val="bg1">
                        <a:lumMod val="85000"/>
                      </a:schemeClr>
                    </a:solidFill>
                  </a:tcPr>
                </a:tc>
                <a:extLst>
                  <a:ext uri="{0D108BD9-81ED-4DB2-BD59-A6C34878D82A}">
                    <a16:rowId xmlns:a16="http://schemas.microsoft.com/office/drawing/2014/main" val="4096978318"/>
                  </a:ext>
                </a:extLst>
              </a:tr>
              <a:tr h="986174">
                <a:tc>
                  <a:txBody>
                    <a:bodyPr/>
                    <a:lstStyle/>
                    <a:p>
                      <a:endParaRPr lang="en-GB" sz="1500" dirty="0"/>
                    </a:p>
                  </a:txBody>
                  <a:tcPr marL="84406" marR="84406" marT="42203" marB="42203"/>
                </a:tc>
                <a:extLst>
                  <a:ext uri="{0D108BD9-81ED-4DB2-BD59-A6C34878D82A}">
                    <a16:rowId xmlns:a16="http://schemas.microsoft.com/office/drawing/2014/main" val="313194291"/>
                  </a:ext>
                </a:extLst>
              </a:tr>
              <a:tr h="986174">
                <a:tc>
                  <a:txBody>
                    <a:bodyPr/>
                    <a:lstStyle/>
                    <a:p>
                      <a:endParaRPr lang="en-GB" sz="1500" dirty="0"/>
                    </a:p>
                  </a:txBody>
                  <a:tcPr marL="84406" marR="84406" marT="42203" marB="42203"/>
                </a:tc>
                <a:extLst>
                  <a:ext uri="{0D108BD9-81ED-4DB2-BD59-A6C34878D82A}">
                    <a16:rowId xmlns:a16="http://schemas.microsoft.com/office/drawing/2014/main" val="2799484516"/>
                  </a:ext>
                </a:extLst>
              </a:tr>
              <a:tr h="986174">
                <a:tc>
                  <a:txBody>
                    <a:bodyPr/>
                    <a:lstStyle/>
                    <a:p>
                      <a:endParaRPr lang="en-GB" sz="1500" dirty="0"/>
                    </a:p>
                  </a:txBody>
                  <a:tcPr marL="84406" marR="84406" marT="42203" marB="42203"/>
                </a:tc>
                <a:extLst>
                  <a:ext uri="{0D108BD9-81ED-4DB2-BD59-A6C34878D82A}">
                    <a16:rowId xmlns:a16="http://schemas.microsoft.com/office/drawing/2014/main" val="1535695027"/>
                  </a:ext>
                </a:extLst>
              </a:tr>
              <a:tr h="986174">
                <a:tc>
                  <a:txBody>
                    <a:bodyPr/>
                    <a:lstStyle/>
                    <a:p>
                      <a:endParaRPr lang="en-GB" sz="1500" dirty="0"/>
                    </a:p>
                  </a:txBody>
                  <a:tcPr marL="84406" marR="84406" marT="42203" marB="42203"/>
                </a:tc>
                <a:extLst>
                  <a:ext uri="{0D108BD9-81ED-4DB2-BD59-A6C34878D82A}">
                    <a16:rowId xmlns:a16="http://schemas.microsoft.com/office/drawing/2014/main" val="372290702"/>
                  </a:ext>
                </a:extLst>
              </a:tr>
              <a:tr h="986174">
                <a:tc>
                  <a:txBody>
                    <a:bodyPr/>
                    <a:lstStyle/>
                    <a:p>
                      <a:endParaRPr lang="en-GB" sz="1500" dirty="0"/>
                    </a:p>
                  </a:txBody>
                  <a:tcPr marL="84406" marR="84406" marT="42203" marB="42203"/>
                </a:tc>
                <a:extLst>
                  <a:ext uri="{0D108BD9-81ED-4DB2-BD59-A6C34878D82A}">
                    <a16:rowId xmlns:a16="http://schemas.microsoft.com/office/drawing/2014/main" val="3106079864"/>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F913F000-9702-4CAB-AA6E-352BC3CE5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748"/>
          <a:stretch/>
        </p:blipFill>
        <p:spPr>
          <a:xfrm>
            <a:off x="221148" y="5461804"/>
            <a:ext cx="687412" cy="586029"/>
          </a:xfrm>
          <a:prstGeom prst="rect">
            <a:avLst/>
          </a:prstGeom>
        </p:spPr>
      </p:pic>
      <p:pic>
        <p:nvPicPr>
          <p:cNvPr id="11" name="Picture 10" descr="A close up of a logo&#10;&#10;Description automatically generated">
            <a:extLst>
              <a:ext uri="{FF2B5EF4-FFF2-40B4-BE49-F238E27FC236}">
                <a16:creationId xmlns:a16="http://schemas.microsoft.com/office/drawing/2014/main" id="{83F62398-3B9A-4FAC-B337-870BBBDF51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942" r="17979" b="11824"/>
          <a:stretch/>
        </p:blipFill>
        <p:spPr>
          <a:xfrm>
            <a:off x="167588" y="3437258"/>
            <a:ext cx="712983" cy="778182"/>
          </a:xfrm>
          <a:prstGeom prst="rect">
            <a:avLst/>
          </a:prstGeom>
        </p:spPr>
      </p:pic>
      <p:pic>
        <p:nvPicPr>
          <p:cNvPr id="13" name="Picture 12" descr="A close up of a logo&#10;&#10;Description automatically generated">
            <a:extLst>
              <a:ext uri="{FF2B5EF4-FFF2-40B4-BE49-F238E27FC236}">
                <a16:creationId xmlns:a16="http://schemas.microsoft.com/office/drawing/2014/main" id="{8F0B707E-944E-4123-BD68-71F79881C1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4348"/>
          <a:stretch/>
        </p:blipFill>
        <p:spPr>
          <a:xfrm>
            <a:off x="192543" y="2446746"/>
            <a:ext cx="889693" cy="762039"/>
          </a:xfrm>
          <a:prstGeom prst="rect">
            <a:avLst/>
          </a:prstGeom>
        </p:spPr>
      </p:pic>
      <p:pic>
        <p:nvPicPr>
          <p:cNvPr id="15" name="Picture 14" descr="A close up of a logo&#10;&#10;Description automatically generated">
            <a:extLst>
              <a:ext uri="{FF2B5EF4-FFF2-40B4-BE49-F238E27FC236}">
                <a16:creationId xmlns:a16="http://schemas.microsoft.com/office/drawing/2014/main" id="{DB8CEA9C-CE91-43E2-95F8-226C27F923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647" r="9913" b="22597"/>
          <a:stretch/>
        </p:blipFill>
        <p:spPr>
          <a:xfrm flipH="1">
            <a:off x="134700" y="4162455"/>
            <a:ext cx="883587" cy="894731"/>
          </a:xfrm>
          <a:prstGeom prst="rect">
            <a:avLst/>
          </a:prstGeom>
        </p:spPr>
      </p:pic>
      <p:pic>
        <p:nvPicPr>
          <p:cNvPr id="17" name="Picture 16" descr="A close up of a logo&#10;&#10;Description automatically generated">
            <a:extLst>
              <a:ext uri="{FF2B5EF4-FFF2-40B4-BE49-F238E27FC236}">
                <a16:creationId xmlns:a16="http://schemas.microsoft.com/office/drawing/2014/main" id="{7D2110A7-C6E1-4735-B23F-0EA05C722D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1242"/>
          <a:stretch/>
        </p:blipFill>
        <p:spPr>
          <a:xfrm>
            <a:off x="176700" y="1434509"/>
            <a:ext cx="831216" cy="737767"/>
          </a:xfrm>
          <a:prstGeom prst="rect">
            <a:avLst/>
          </a:prstGeom>
        </p:spPr>
      </p:pic>
      <p:sp>
        <p:nvSpPr>
          <p:cNvPr id="18" name="Rectangle 17">
            <a:extLst>
              <a:ext uri="{FF2B5EF4-FFF2-40B4-BE49-F238E27FC236}">
                <a16:creationId xmlns:a16="http://schemas.microsoft.com/office/drawing/2014/main" id="{CA1CA8AB-7296-4608-A874-12D241D615E1}"/>
              </a:ext>
            </a:extLst>
          </p:cNvPr>
          <p:cNvSpPr/>
          <p:nvPr/>
        </p:nvSpPr>
        <p:spPr>
          <a:xfrm>
            <a:off x="860441" y="1408306"/>
            <a:ext cx="1638100" cy="731611"/>
          </a:xfrm>
          <a:prstGeom prst="rect">
            <a:avLst/>
          </a:prstGeom>
        </p:spPr>
        <p:txBody>
          <a:bodyPr wrap="square">
            <a:spAutoFit/>
          </a:bodyPr>
          <a:lstStyle/>
          <a:p>
            <a:pPr marL="79133" indent="-79133" defTabSz="844083">
              <a:buFont typeface="Arial" panose="020B0604020202020204" pitchFamily="34" charset="0"/>
              <a:buChar char="•"/>
              <a:defRPr/>
            </a:pPr>
            <a:r>
              <a:rPr lang="en-GB" sz="831" dirty="0">
                <a:solidFill>
                  <a:prstClr val="black"/>
                </a:solidFill>
                <a:latin typeface="Century Gothic" panose="020B0502020202020204" pitchFamily="34" charset="0"/>
              </a:rPr>
              <a:t>Highlight key terms.</a:t>
            </a:r>
          </a:p>
          <a:p>
            <a:pPr marL="79133" indent="-79133" defTabSz="844083">
              <a:buFont typeface="Arial" panose="020B0604020202020204" pitchFamily="34" charset="0"/>
              <a:buChar char="•"/>
              <a:defRPr/>
            </a:pPr>
            <a:r>
              <a:rPr lang="en-GB" sz="831" dirty="0">
                <a:solidFill>
                  <a:prstClr val="black"/>
                </a:solidFill>
                <a:latin typeface="Century Gothic" panose="020B0502020202020204" pitchFamily="34" charset="0"/>
              </a:rPr>
              <a:t>Identify the main points of the lesson. </a:t>
            </a:r>
          </a:p>
          <a:p>
            <a:pPr marL="246191" indent="-79133" defTabSz="844083">
              <a:buFont typeface="Arial" panose="020B0604020202020204" pitchFamily="34" charset="0"/>
              <a:buChar char="•"/>
              <a:tabLst>
                <a:tab pos="167058" algn="l"/>
              </a:tabLst>
              <a:defRPr/>
            </a:pPr>
            <a:r>
              <a:rPr lang="en-GB" sz="831" dirty="0">
                <a:solidFill>
                  <a:prstClr val="black"/>
                </a:solidFill>
                <a:latin typeface="Century Gothic" panose="020B0502020202020204" pitchFamily="34" charset="0"/>
              </a:rPr>
              <a:t>Identify any evaluation points</a:t>
            </a:r>
          </a:p>
        </p:txBody>
      </p:sp>
      <p:sp>
        <p:nvSpPr>
          <p:cNvPr id="19" name="Rectangle 18">
            <a:extLst>
              <a:ext uri="{FF2B5EF4-FFF2-40B4-BE49-F238E27FC236}">
                <a16:creationId xmlns:a16="http://schemas.microsoft.com/office/drawing/2014/main" id="{9DF23FF4-F41C-4EDA-9EA1-6BBE2C207D15}"/>
              </a:ext>
            </a:extLst>
          </p:cNvPr>
          <p:cNvSpPr/>
          <p:nvPr/>
        </p:nvSpPr>
        <p:spPr>
          <a:xfrm>
            <a:off x="185075" y="1201828"/>
            <a:ext cx="2313466"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REVIEW YOUR NOTES </a:t>
            </a:r>
            <a:endParaRPr lang="en-GB" sz="1108" b="1"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296F3F05-62D4-44D6-891C-CAE39419B34E}"/>
              </a:ext>
            </a:extLst>
          </p:cNvPr>
          <p:cNvSpPr/>
          <p:nvPr/>
        </p:nvSpPr>
        <p:spPr>
          <a:xfrm>
            <a:off x="256482" y="4188587"/>
            <a:ext cx="2255656" cy="433324"/>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ADD TO YOUR REVISION OUTLINE</a:t>
            </a:r>
            <a:endParaRPr lang="en-GB" sz="1108" b="1" dirty="0">
              <a:solidFill>
                <a:prstClr val="black"/>
              </a:solidFill>
              <a:latin typeface="Calibri" panose="020F0502020204030204"/>
            </a:endParaRPr>
          </a:p>
        </p:txBody>
      </p:sp>
      <p:sp>
        <p:nvSpPr>
          <p:cNvPr id="21" name="Rectangle 20">
            <a:extLst>
              <a:ext uri="{FF2B5EF4-FFF2-40B4-BE49-F238E27FC236}">
                <a16:creationId xmlns:a16="http://schemas.microsoft.com/office/drawing/2014/main" id="{255C95A1-8DEB-4761-8F7A-CFE0CF2606DD}"/>
              </a:ext>
            </a:extLst>
          </p:cNvPr>
          <p:cNvSpPr/>
          <p:nvPr/>
        </p:nvSpPr>
        <p:spPr>
          <a:xfrm>
            <a:off x="916295" y="4580618"/>
            <a:ext cx="1549501" cy="507831"/>
          </a:xfrm>
          <a:prstGeom prst="rect">
            <a:avLst/>
          </a:prstGeom>
        </p:spPr>
        <p:txBody>
          <a:bodyPr wrap="square">
            <a:spAutoFit/>
          </a:bodyPr>
          <a:lstStyle/>
          <a:p>
            <a:pPr marL="79133" indent="-79133" defTabSz="844083">
              <a:buFont typeface="Arial" panose="020B0604020202020204" pitchFamily="34" charset="0"/>
              <a:buChar char="•"/>
              <a:defRPr/>
            </a:pPr>
            <a:r>
              <a:rPr lang="en-GB" sz="900" dirty="0">
                <a:solidFill>
                  <a:prstClr val="black"/>
                </a:solidFill>
                <a:latin typeface="Century Gothic" panose="020B0502020202020204" pitchFamily="34" charset="0"/>
              </a:rPr>
              <a:t>Add examples / case studies covered to your revision outline.</a:t>
            </a:r>
          </a:p>
        </p:txBody>
      </p:sp>
      <p:sp>
        <p:nvSpPr>
          <p:cNvPr id="22" name="Rectangle 21">
            <a:extLst>
              <a:ext uri="{FF2B5EF4-FFF2-40B4-BE49-F238E27FC236}">
                <a16:creationId xmlns:a16="http://schemas.microsoft.com/office/drawing/2014/main" id="{044D4876-8BD8-4FC0-97DB-2E3B950A32E0}"/>
              </a:ext>
            </a:extLst>
          </p:cNvPr>
          <p:cNvSpPr/>
          <p:nvPr/>
        </p:nvSpPr>
        <p:spPr>
          <a:xfrm>
            <a:off x="187072" y="2213000"/>
            <a:ext cx="2298780"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CHECK YOUR UNDERSTANDING</a:t>
            </a:r>
            <a:endParaRPr lang="en-GB" sz="1108" b="1" dirty="0">
              <a:solidFill>
                <a:prstClr val="black"/>
              </a:solidFill>
              <a:latin typeface="Calibri" panose="020F0502020204030204"/>
            </a:endParaRPr>
          </a:p>
        </p:txBody>
      </p:sp>
      <p:sp>
        <p:nvSpPr>
          <p:cNvPr id="23" name="Rectangle 22">
            <a:extLst>
              <a:ext uri="{FF2B5EF4-FFF2-40B4-BE49-F238E27FC236}">
                <a16:creationId xmlns:a16="http://schemas.microsoft.com/office/drawing/2014/main" id="{92AC581C-3554-4A5D-B667-73603A136FC1}"/>
              </a:ext>
            </a:extLst>
          </p:cNvPr>
          <p:cNvSpPr/>
          <p:nvPr/>
        </p:nvSpPr>
        <p:spPr>
          <a:xfrm>
            <a:off x="1018287" y="2446747"/>
            <a:ext cx="1467565" cy="646331"/>
          </a:xfrm>
          <a:prstGeom prst="rect">
            <a:avLst/>
          </a:prstGeom>
        </p:spPr>
        <p:txBody>
          <a:bodyPr wrap="square">
            <a:spAutoFit/>
          </a:bodyPr>
          <a:lstStyle/>
          <a:p>
            <a:pPr marL="79133" indent="-79133" defTabSz="580307">
              <a:buFont typeface="Arial" panose="020B0604020202020204" pitchFamily="34" charset="0"/>
              <a:buChar char="•"/>
              <a:tabLst>
                <a:tab pos="89391" algn="l"/>
              </a:tabLst>
              <a:defRPr/>
            </a:pPr>
            <a:r>
              <a:rPr lang="en-GB" sz="900" dirty="0">
                <a:solidFill>
                  <a:prstClr val="black"/>
                </a:solidFill>
                <a:latin typeface="Century Gothic" panose="020B0502020202020204" pitchFamily="34" charset="0"/>
              </a:rPr>
              <a:t>Identify the terms you can’t define.</a:t>
            </a:r>
          </a:p>
          <a:p>
            <a:pPr marL="79133" lvl="1" indent="-79133" defTabSz="580307">
              <a:buFont typeface="Arial" panose="020B0604020202020204" pitchFamily="34" charset="0"/>
              <a:buChar char="•"/>
              <a:defRPr/>
            </a:pPr>
            <a:r>
              <a:rPr lang="en-GB" sz="900" dirty="0">
                <a:solidFill>
                  <a:prstClr val="black"/>
                </a:solidFill>
                <a:latin typeface="Century Gothic" panose="020B0502020202020204" pitchFamily="34" charset="0"/>
              </a:rPr>
              <a:t>Identify concepts you don’t know. </a:t>
            </a:r>
          </a:p>
        </p:txBody>
      </p:sp>
      <p:sp>
        <p:nvSpPr>
          <p:cNvPr id="24" name="Rectangle 23">
            <a:extLst>
              <a:ext uri="{FF2B5EF4-FFF2-40B4-BE49-F238E27FC236}">
                <a16:creationId xmlns:a16="http://schemas.microsoft.com/office/drawing/2014/main" id="{E6241C90-88F9-4B53-ACC7-D9676D482AF1}"/>
              </a:ext>
            </a:extLst>
          </p:cNvPr>
          <p:cNvSpPr/>
          <p:nvPr/>
        </p:nvSpPr>
        <p:spPr>
          <a:xfrm>
            <a:off x="206813" y="3176947"/>
            <a:ext cx="2304418"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CHECK YOUR TEXTBOOK</a:t>
            </a:r>
            <a:endParaRPr lang="en-GB" sz="1108" b="1" dirty="0">
              <a:solidFill>
                <a:prstClr val="black"/>
              </a:solidFill>
              <a:latin typeface="Calibri" panose="020F0502020204030204"/>
            </a:endParaRPr>
          </a:p>
        </p:txBody>
      </p:sp>
      <p:sp>
        <p:nvSpPr>
          <p:cNvPr id="25" name="Rectangle 24">
            <a:extLst>
              <a:ext uri="{FF2B5EF4-FFF2-40B4-BE49-F238E27FC236}">
                <a16:creationId xmlns:a16="http://schemas.microsoft.com/office/drawing/2014/main" id="{05B50788-AA22-4DA8-BC4B-437DE73CFAFF}"/>
              </a:ext>
            </a:extLst>
          </p:cNvPr>
          <p:cNvSpPr/>
          <p:nvPr/>
        </p:nvSpPr>
        <p:spPr>
          <a:xfrm>
            <a:off x="760992" y="3408702"/>
            <a:ext cx="1738002" cy="660437"/>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Use textbooks or revision guide to look at what you don’t get to see if that clarifies it. </a:t>
            </a:r>
          </a:p>
        </p:txBody>
      </p:sp>
      <p:sp>
        <p:nvSpPr>
          <p:cNvPr id="26" name="Rectangle 25">
            <a:extLst>
              <a:ext uri="{FF2B5EF4-FFF2-40B4-BE49-F238E27FC236}">
                <a16:creationId xmlns:a16="http://schemas.microsoft.com/office/drawing/2014/main" id="{7E607497-EB81-4737-B4F4-06A05B46F4FC}"/>
              </a:ext>
            </a:extLst>
          </p:cNvPr>
          <p:cNvSpPr/>
          <p:nvPr/>
        </p:nvSpPr>
        <p:spPr>
          <a:xfrm>
            <a:off x="221148" y="5175837"/>
            <a:ext cx="2255656"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POST IT NOTE REMINDERS</a:t>
            </a:r>
            <a:endParaRPr lang="en-GB" sz="1108" b="1" dirty="0">
              <a:solidFill>
                <a:prstClr val="black"/>
              </a:solidFill>
              <a:latin typeface="Calibri" panose="020F0502020204030204"/>
            </a:endParaRPr>
          </a:p>
        </p:txBody>
      </p:sp>
      <p:sp>
        <p:nvSpPr>
          <p:cNvPr id="27" name="Rectangle 26">
            <a:extLst>
              <a:ext uri="{FF2B5EF4-FFF2-40B4-BE49-F238E27FC236}">
                <a16:creationId xmlns:a16="http://schemas.microsoft.com/office/drawing/2014/main" id="{DCDDFC63-CBF3-4592-B733-1D80B2B2D379}"/>
              </a:ext>
            </a:extLst>
          </p:cNvPr>
          <p:cNvSpPr/>
          <p:nvPr/>
        </p:nvSpPr>
        <p:spPr>
          <a:xfrm>
            <a:off x="848393" y="5441133"/>
            <a:ext cx="1617403" cy="603755"/>
          </a:xfrm>
          <a:prstGeom prst="rect">
            <a:avLst/>
          </a:prstGeom>
        </p:spPr>
        <p:txBody>
          <a:bodyPr wrap="square">
            <a:spAutoFit/>
          </a:bodyPr>
          <a:lstStyle/>
          <a:p>
            <a:pPr marL="79133" indent="-79133" defTabSz="844083">
              <a:buFont typeface="Arial" panose="020B0604020202020204" pitchFamily="34" charset="0"/>
              <a:buChar char="•"/>
              <a:defRPr/>
            </a:pPr>
            <a:r>
              <a:rPr lang="en-GB" sz="831" dirty="0">
                <a:solidFill>
                  <a:prstClr val="black"/>
                </a:solidFill>
                <a:latin typeface="Century Gothic" panose="020B0502020202020204" pitchFamily="34" charset="0"/>
              </a:rPr>
              <a:t>Make a note of the parts you are not sure on to remind you to ask your teacher in the next lesson. </a:t>
            </a:r>
          </a:p>
        </p:txBody>
      </p:sp>
      <p:pic>
        <p:nvPicPr>
          <p:cNvPr id="28" name="Picture 27" descr="A close up of a logo&#10;&#10;Description automatically generated">
            <a:extLst>
              <a:ext uri="{FF2B5EF4-FFF2-40B4-BE49-F238E27FC236}">
                <a16:creationId xmlns:a16="http://schemas.microsoft.com/office/drawing/2014/main" id="{9FD13AF2-8EBE-4CDC-B611-4255CA87FC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1242"/>
          <a:stretch/>
        </p:blipFill>
        <p:spPr>
          <a:xfrm>
            <a:off x="2742780" y="1406305"/>
            <a:ext cx="675143" cy="599241"/>
          </a:xfrm>
          <a:prstGeom prst="rect">
            <a:avLst/>
          </a:prstGeom>
        </p:spPr>
      </p:pic>
      <p:sp>
        <p:nvSpPr>
          <p:cNvPr id="29" name="Rectangle 28">
            <a:extLst>
              <a:ext uri="{FF2B5EF4-FFF2-40B4-BE49-F238E27FC236}">
                <a16:creationId xmlns:a16="http://schemas.microsoft.com/office/drawing/2014/main" id="{49FA843E-6C6A-44A1-96F9-28E86020E72F}"/>
              </a:ext>
            </a:extLst>
          </p:cNvPr>
          <p:cNvSpPr/>
          <p:nvPr/>
        </p:nvSpPr>
        <p:spPr>
          <a:xfrm>
            <a:off x="3337386" y="1400556"/>
            <a:ext cx="1705998" cy="660437"/>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Compare to the spec / revision outline to see if you have any gaps in your notes.</a:t>
            </a:r>
          </a:p>
        </p:txBody>
      </p:sp>
      <p:sp>
        <p:nvSpPr>
          <p:cNvPr id="30" name="Rectangle 29">
            <a:extLst>
              <a:ext uri="{FF2B5EF4-FFF2-40B4-BE49-F238E27FC236}">
                <a16:creationId xmlns:a16="http://schemas.microsoft.com/office/drawing/2014/main" id="{0DF8D636-57AB-4BFB-A947-EF2C52087EB9}"/>
              </a:ext>
            </a:extLst>
          </p:cNvPr>
          <p:cNvSpPr/>
          <p:nvPr/>
        </p:nvSpPr>
        <p:spPr>
          <a:xfrm>
            <a:off x="2726443" y="1194246"/>
            <a:ext cx="2293582"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REVIEW YOUR NOTES </a:t>
            </a:r>
            <a:endParaRPr lang="en-GB" sz="1108" b="1" dirty="0">
              <a:solidFill>
                <a:prstClr val="black"/>
              </a:solidFill>
              <a:latin typeface="Calibri" panose="020F0502020204030204"/>
            </a:endParaRPr>
          </a:p>
        </p:txBody>
      </p:sp>
      <p:pic>
        <p:nvPicPr>
          <p:cNvPr id="31" name="Picture 30" descr="A close up of a logo&#10;&#10;Description automatically generated">
            <a:extLst>
              <a:ext uri="{FF2B5EF4-FFF2-40B4-BE49-F238E27FC236}">
                <a16:creationId xmlns:a16="http://schemas.microsoft.com/office/drawing/2014/main" id="{05297128-FE01-40D2-B86C-D001F72F6F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2942" r="17979" b="11824"/>
          <a:stretch/>
        </p:blipFill>
        <p:spPr>
          <a:xfrm>
            <a:off x="2758230" y="2225284"/>
            <a:ext cx="637814" cy="674862"/>
          </a:xfrm>
          <a:prstGeom prst="rect">
            <a:avLst/>
          </a:prstGeom>
        </p:spPr>
      </p:pic>
      <p:sp>
        <p:nvSpPr>
          <p:cNvPr id="32" name="Rectangle 31">
            <a:extLst>
              <a:ext uri="{FF2B5EF4-FFF2-40B4-BE49-F238E27FC236}">
                <a16:creationId xmlns:a16="http://schemas.microsoft.com/office/drawing/2014/main" id="{F7E2A805-84C2-444E-99BE-08E6F69AB406}"/>
              </a:ext>
            </a:extLst>
          </p:cNvPr>
          <p:cNvSpPr/>
          <p:nvPr/>
        </p:nvSpPr>
        <p:spPr>
          <a:xfrm>
            <a:off x="2701674" y="2036712"/>
            <a:ext cx="2325466" cy="248530"/>
          </a:xfrm>
          <a:prstGeom prst="rect">
            <a:avLst/>
          </a:prstGeom>
        </p:spPr>
        <p:txBody>
          <a:bodyPr wrap="square">
            <a:spAutoFit/>
          </a:bodyPr>
          <a:lstStyle/>
          <a:p>
            <a:pPr algn="ctr" defTabSz="422041"/>
            <a:r>
              <a:rPr lang="en-GB" sz="1015" b="1" dirty="0">
                <a:solidFill>
                  <a:prstClr val="black"/>
                </a:solidFill>
                <a:latin typeface="Century Gothic" panose="020B0502020202020204" pitchFamily="34" charset="0"/>
              </a:rPr>
              <a:t>FILL IN ANY GAPS YOU HAVE.</a:t>
            </a:r>
            <a:endParaRPr lang="en-GB" sz="1015" b="1" dirty="0">
              <a:solidFill>
                <a:prstClr val="black"/>
              </a:solidFill>
              <a:latin typeface="Calibri" panose="020F0502020204030204"/>
            </a:endParaRPr>
          </a:p>
        </p:txBody>
      </p:sp>
      <p:sp>
        <p:nvSpPr>
          <p:cNvPr id="33" name="Rectangle 32">
            <a:extLst>
              <a:ext uri="{FF2B5EF4-FFF2-40B4-BE49-F238E27FC236}">
                <a16:creationId xmlns:a16="http://schemas.microsoft.com/office/drawing/2014/main" id="{2FBC86B0-4C3E-4CE6-A234-8A33BFB54142}"/>
              </a:ext>
            </a:extLst>
          </p:cNvPr>
          <p:cNvSpPr/>
          <p:nvPr/>
        </p:nvSpPr>
        <p:spPr>
          <a:xfrm>
            <a:off x="3333616" y="2197871"/>
            <a:ext cx="1661421" cy="518412"/>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Use textbooks / PPTs to fill in any gaps that you have in your notes. </a:t>
            </a:r>
          </a:p>
        </p:txBody>
      </p:sp>
      <p:pic>
        <p:nvPicPr>
          <p:cNvPr id="34" name="Picture 33" descr="A close up of a logo&#10;&#10;Description automatically generated">
            <a:extLst>
              <a:ext uri="{FF2B5EF4-FFF2-40B4-BE49-F238E27FC236}">
                <a16:creationId xmlns:a16="http://schemas.microsoft.com/office/drawing/2014/main" id="{8AFDAFC2-7C2D-4F48-8DE7-6B16E8BF0DA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14348"/>
          <a:stretch/>
        </p:blipFill>
        <p:spPr>
          <a:xfrm>
            <a:off x="2714057" y="3897892"/>
            <a:ext cx="708175" cy="606566"/>
          </a:xfrm>
          <a:prstGeom prst="rect">
            <a:avLst/>
          </a:prstGeom>
        </p:spPr>
      </p:pic>
      <p:sp>
        <p:nvSpPr>
          <p:cNvPr id="35" name="Rectangle 34">
            <a:extLst>
              <a:ext uri="{FF2B5EF4-FFF2-40B4-BE49-F238E27FC236}">
                <a16:creationId xmlns:a16="http://schemas.microsoft.com/office/drawing/2014/main" id="{6E56F131-4B0B-4EBC-AA70-D613940A4173}"/>
              </a:ext>
            </a:extLst>
          </p:cNvPr>
          <p:cNvSpPr/>
          <p:nvPr/>
        </p:nvSpPr>
        <p:spPr>
          <a:xfrm>
            <a:off x="2677761" y="3690385"/>
            <a:ext cx="2349378"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CHECK YOUR UNDERSTANDING</a:t>
            </a:r>
            <a:endParaRPr lang="en-GB" sz="1108" b="1" dirty="0">
              <a:solidFill>
                <a:prstClr val="black"/>
              </a:solidFill>
              <a:latin typeface="Calibri" panose="020F0502020204030204"/>
            </a:endParaRPr>
          </a:p>
        </p:txBody>
      </p:sp>
      <p:pic>
        <p:nvPicPr>
          <p:cNvPr id="36" name="Picture 35" descr="A close up of a logo&#10;&#10;Description automatically generated">
            <a:extLst>
              <a:ext uri="{FF2B5EF4-FFF2-40B4-BE49-F238E27FC236}">
                <a16:creationId xmlns:a16="http://schemas.microsoft.com/office/drawing/2014/main" id="{1D4833FB-E561-4AC6-8FD8-F220D9DC877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3647" r="9913" b="22597"/>
          <a:stretch/>
        </p:blipFill>
        <p:spPr>
          <a:xfrm flipH="1">
            <a:off x="2681230" y="2808433"/>
            <a:ext cx="797308" cy="807364"/>
          </a:xfrm>
          <a:prstGeom prst="rect">
            <a:avLst/>
          </a:prstGeom>
        </p:spPr>
      </p:pic>
      <p:sp>
        <p:nvSpPr>
          <p:cNvPr id="37" name="Rectangle 36">
            <a:extLst>
              <a:ext uri="{FF2B5EF4-FFF2-40B4-BE49-F238E27FC236}">
                <a16:creationId xmlns:a16="http://schemas.microsoft.com/office/drawing/2014/main" id="{FF8CBB8A-CDB7-4238-B747-F07EDEC69988}"/>
              </a:ext>
            </a:extLst>
          </p:cNvPr>
          <p:cNvSpPr/>
          <p:nvPr/>
        </p:nvSpPr>
        <p:spPr>
          <a:xfrm>
            <a:off x="2750720" y="2842996"/>
            <a:ext cx="2259257" cy="404726"/>
          </a:xfrm>
          <a:prstGeom prst="rect">
            <a:avLst/>
          </a:prstGeom>
        </p:spPr>
        <p:txBody>
          <a:bodyPr wrap="square">
            <a:spAutoFit/>
          </a:bodyPr>
          <a:lstStyle/>
          <a:p>
            <a:pPr algn="ctr" defTabSz="422041"/>
            <a:r>
              <a:rPr lang="en-GB" sz="1015" b="1" dirty="0">
                <a:solidFill>
                  <a:prstClr val="black"/>
                </a:solidFill>
                <a:latin typeface="Century Gothic" panose="020B0502020202020204" pitchFamily="34" charset="0"/>
              </a:rPr>
              <a:t>READ NEWS ARTICLES FROM INTERNET</a:t>
            </a:r>
          </a:p>
        </p:txBody>
      </p:sp>
      <p:sp>
        <p:nvSpPr>
          <p:cNvPr id="38" name="Rectangle 37">
            <a:extLst>
              <a:ext uri="{FF2B5EF4-FFF2-40B4-BE49-F238E27FC236}">
                <a16:creationId xmlns:a16="http://schemas.microsoft.com/office/drawing/2014/main" id="{993C2E9C-F192-430D-98B5-387C0D5295B4}"/>
              </a:ext>
            </a:extLst>
          </p:cNvPr>
          <p:cNvSpPr/>
          <p:nvPr/>
        </p:nvSpPr>
        <p:spPr>
          <a:xfrm>
            <a:off x="3443570" y="3176034"/>
            <a:ext cx="1493630" cy="475900"/>
          </a:xfrm>
          <a:prstGeom prst="rect">
            <a:avLst/>
          </a:prstGeom>
        </p:spPr>
        <p:txBody>
          <a:bodyPr wrap="square">
            <a:spAutoFit/>
          </a:bodyPr>
          <a:lstStyle/>
          <a:p>
            <a:pPr marL="79133" indent="-79133" defTabSz="844083">
              <a:buFont typeface="Arial" panose="020B0604020202020204" pitchFamily="34" charset="0"/>
              <a:buChar char="•"/>
              <a:defRPr/>
            </a:pPr>
            <a:r>
              <a:rPr lang="en-GB" sz="831" dirty="0">
                <a:solidFill>
                  <a:prstClr val="black"/>
                </a:solidFill>
                <a:latin typeface="Century Gothic" panose="020B0502020202020204" pitchFamily="34" charset="0"/>
              </a:rPr>
              <a:t>Make sure that you complete a reading log for each article.</a:t>
            </a:r>
          </a:p>
        </p:txBody>
      </p:sp>
      <p:pic>
        <p:nvPicPr>
          <p:cNvPr id="41" name="Picture 40" descr="A close up of a logo&#10;&#10;Description automatically generated">
            <a:extLst>
              <a:ext uri="{FF2B5EF4-FFF2-40B4-BE49-F238E27FC236}">
                <a16:creationId xmlns:a16="http://schemas.microsoft.com/office/drawing/2014/main" id="{31F549AA-E364-46E6-8E56-359676F9AF4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4615" r="5276" b="12326"/>
          <a:stretch/>
        </p:blipFill>
        <p:spPr>
          <a:xfrm>
            <a:off x="5260614" y="3479395"/>
            <a:ext cx="652912" cy="635261"/>
          </a:xfrm>
          <a:prstGeom prst="rect">
            <a:avLst/>
          </a:prstGeom>
        </p:spPr>
      </p:pic>
      <p:sp>
        <p:nvSpPr>
          <p:cNvPr id="42" name="Rectangle 41">
            <a:extLst>
              <a:ext uri="{FF2B5EF4-FFF2-40B4-BE49-F238E27FC236}">
                <a16:creationId xmlns:a16="http://schemas.microsoft.com/office/drawing/2014/main" id="{602B3F9F-F47F-4F29-B49C-BE725BAAFC20}"/>
              </a:ext>
            </a:extLst>
          </p:cNvPr>
          <p:cNvSpPr/>
          <p:nvPr/>
        </p:nvSpPr>
        <p:spPr>
          <a:xfrm>
            <a:off x="5286312" y="3188232"/>
            <a:ext cx="2220592"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APPLY TO AN EXAM QUESTION</a:t>
            </a:r>
            <a:endParaRPr lang="en-GB" sz="1108" b="1" dirty="0">
              <a:solidFill>
                <a:prstClr val="black"/>
              </a:solidFill>
              <a:latin typeface="Calibri" panose="020F0502020204030204"/>
            </a:endParaRPr>
          </a:p>
        </p:txBody>
      </p:sp>
      <p:sp>
        <p:nvSpPr>
          <p:cNvPr id="43" name="Rectangle 42">
            <a:extLst>
              <a:ext uri="{FF2B5EF4-FFF2-40B4-BE49-F238E27FC236}">
                <a16:creationId xmlns:a16="http://schemas.microsoft.com/office/drawing/2014/main" id="{21668D5C-8CC2-4BD6-9EAE-F73322DF6E3F}"/>
              </a:ext>
            </a:extLst>
          </p:cNvPr>
          <p:cNvSpPr/>
          <p:nvPr/>
        </p:nvSpPr>
        <p:spPr>
          <a:xfrm>
            <a:off x="3258992" y="3882079"/>
            <a:ext cx="1847394" cy="646331"/>
          </a:xfrm>
          <a:prstGeom prst="rect">
            <a:avLst/>
          </a:prstGeom>
        </p:spPr>
        <p:txBody>
          <a:bodyPr wrap="square">
            <a:spAutoFit/>
          </a:bodyPr>
          <a:lstStyle/>
          <a:p>
            <a:pPr marL="79133" indent="-79133" defTabSz="844083">
              <a:buFont typeface="Arial" panose="020B0604020202020204" pitchFamily="34" charset="0"/>
              <a:buChar char="•"/>
              <a:defRPr/>
            </a:pPr>
            <a:r>
              <a:rPr lang="en-GB" sz="900" dirty="0">
                <a:solidFill>
                  <a:prstClr val="black"/>
                </a:solidFill>
                <a:latin typeface="Century Gothic" panose="020B0502020202020204" pitchFamily="34" charset="0"/>
              </a:rPr>
              <a:t>Test your self</a:t>
            </a:r>
          </a:p>
          <a:p>
            <a:pPr marL="79133" indent="-79133" defTabSz="844083">
              <a:buFont typeface="Arial" panose="020B0604020202020204" pitchFamily="34" charset="0"/>
              <a:buChar char="•"/>
              <a:defRPr/>
            </a:pPr>
            <a:r>
              <a:rPr lang="en-GB" sz="900" dirty="0">
                <a:solidFill>
                  <a:prstClr val="black"/>
                </a:solidFill>
                <a:latin typeface="Century Gothic" panose="020B0502020202020204" pitchFamily="34" charset="0"/>
              </a:rPr>
              <a:t>Complete activities from the text books and revision guide.</a:t>
            </a:r>
          </a:p>
        </p:txBody>
      </p:sp>
      <p:sp>
        <p:nvSpPr>
          <p:cNvPr id="44" name="Rectangle 43">
            <a:extLst>
              <a:ext uri="{FF2B5EF4-FFF2-40B4-BE49-F238E27FC236}">
                <a16:creationId xmlns:a16="http://schemas.microsoft.com/office/drawing/2014/main" id="{ABCD98E3-A4A8-4C81-BFF6-7645B069D467}"/>
              </a:ext>
            </a:extLst>
          </p:cNvPr>
          <p:cNvSpPr/>
          <p:nvPr/>
        </p:nvSpPr>
        <p:spPr>
          <a:xfrm>
            <a:off x="5939223" y="3424874"/>
            <a:ext cx="1567679" cy="707886"/>
          </a:xfrm>
          <a:prstGeom prst="rect">
            <a:avLst/>
          </a:prstGeom>
        </p:spPr>
        <p:txBody>
          <a:bodyPr wrap="square">
            <a:spAutoFit/>
          </a:bodyPr>
          <a:lstStyle/>
          <a:p>
            <a:pPr marL="79133" indent="-79133" defTabSz="844083">
              <a:buFont typeface="Arial" panose="020B0604020202020204" pitchFamily="34" charset="0"/>
              <a:buChar char="•"/>
              <a:defRPr/>
            </a:pPr>
            <a:r>
              <a:rPr lang="en-GB" sz="800" dirty="0">
                <a:solidFill>
                  <a:prstClr val="black"/>
                </a:solidFill>
                <a:latin typeface="Century Gothic" panose="020B0502020202020204" pitchFamily="34" charset="0"/>
              </a:rPr>
              <a:t>Plan out the exam question. Put in as much detail as you can.</a:t>
            </a:r>
          </a:p>
          <a:p>
            <a:pPr marL="79133" indent="-79133" defTabSz="844083">
              <a:buFont typeface="Arial" panose="020B0604020202020204" pitchFamily="34" charset="0"/>
              <a:buChar char="•"/>
              <a:defRPr/>
            </a:pPr>
            <a:r>
              <a:rPr lang="en-GB" sz="800" dirty="0">
                <a:solidFill>
                  <a:prstClr val="black"/>
                </a:solidFill>
                <a:latin typeface="Century Gothic" panose="020B0502020202020204" pitchFamily="34" charset="0"/>
              </a:rPr>
              <a:t>Complete the exam question </a:t>
            </a:r>
          </a:p>
        </p:txBody>
      </p:sp>
      <p:pic>
        <p:nvPicPr>
          <p:cNvPr id="46" name="Picture 45" descr="A close up of a logo&#10;&#10;Description automatically generated">
            <a:extLst>
              <a:ext uri="{FF2B5EF4-FFF2-40B4-BE49-F238E27FC236}">
                <a16:creationId xmlns:a16="http://schemas.microsoft.com/office/drawing/2014/main" id="{FF71292E-638E-45FC-88B1-D1DFA9F277C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25032" r="24583" b="15250"/>
          <a:stretch/>
        </p:blipFill>
        <p:spPr>
          <a:xfrm>
            <a:off x="2781187" y="4672235"/>
            <a:ext cx="403512" cy="678738"/>
          </a:xfrm>
          <a:prstGeom prst="rect">
            <a:avLst/>
          </a:prstGeom>
        </p:spPr>
      </p:pic>
      <p:sp>
        <p:nvSpPr>
          <p:cNvPr id="47" name="Rectangle 46">
            <a:extLst>
              <a:ext uri="{FF2B5EF4-FFF2-40B4-BE49-F238E27FC236}">
                <a16:creationId xmlns:a16="http://schemas.microsoft.com/office/drawing/2014/main" id="{39C472F0-9A23-4BB9-85C2-49061CDF203F}"/>
              </a:ext>
            </a:extLst>
          </p:cNvPr>
          <p:cNvSpPr/>
          <p:nvPr/>
        </p:nvSpPr>
        <p:spPr>
          <a:xfrm>
            <a:off x="2730978" y="4502107"/>
            <a:ext cx="2356830"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ASK FOR HELP</a:t>
            </a:r>
            <a:endParaRPr lang="en-GB" sz="1108" b="1" dirty="0">
              <a:solidFill>
                <a:prstClr val="black"/>
              </a:solidFill>
              <a:latin typeface="Calibri" panose="020F0502020204030204"/>
            </a:endParaRPr>
          </a:p>
        </p:txBody>
      </p:sp>
      <p:sp>
        <p:nvSpPr>
          <p:cNvPr id="48" name="Rectangle 47">
            <a:extLst>
              <a:ext uri="{FF2B5EF4-FFF2-40B4-BE49-F238E27FC236}">
                <a16:creationId xmlns:a16="http://schemas.microsoft.com/office/drawing/2014/main" id="{E53BCDB2-1249-451B-BCC8-5673EAD83187}"/>
              </a:ext>
            </a:extLst>
          </p:cNvPr>
          <p:cNvSpPr/>
          <p:nvPr/>
        </p:nvSpPr>
        <p:spPr>
          <a:xfrm>
            <a:off x="3163565" y="4725435"/>
            <a:ext cx="1879818" cy="518412"/>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See your teacher for help with anything you are not sure on or don’t understand. </a:t>
            </a:r>
          </a:p>
        </p:txBody>
      </p:sp>
      <p:sp>
        <p:nvSpPr>
          <p:cNvPr id="49" name="Rectangle 48">
            <a:extLst>
              <a:ext uri="{FF2B5EF4-FFF2-40B4-BE49-F238E27FC236}">
                <a16:creationId xmlns:a16="http://schemas.microsoft.com/office/drawing/2014/main" id="{5C85FA54-4B6F-4566-8947-42BE2383BD53}"/>
              </a:ext>
            </a:extLst>
          </p:cNvPr>
          <p:cNvSpPr/>
          <p:nvPr/>
        </p:nvSpPr>
        <p:spPr>
          <a:xfrm>
            <a:off x="2701673" y="5356785"/>
            <a:ext cx="2325465" cy="248530"/>
          </a:xfrm>
          <a:prstGeom prst="rect">
            <a:avLst/>
          </a:prstGeom>
        </p:spPr>
        <p:txBody>
          <a:bodyPr wrap="square">
            <a:spAutoFit/>
          </a:bodyPr>
          <a:lstStyle/>
          <a:p>
            <a:pPr algn="ctr" defTabSz="422041"/>
            <a:r>
              <a:rPr lang="en-GB" sz="1015" b="1" dirty="0">
                <a:solidFill>
                  <a:prstClr val="black"/>
                </a:solidFill>
                <a:latin typeface="Century Gothic" panose="020B0502020202020204" pitchFamily="34" charset="0"/>
              </a:rPr>
              <a:t>SUMMARISE THE PHASE</a:t>
            </a:r>
            <a:endParaRPr lang="en-GB" sz="1015" b="1" dirty="0">
              <a:solidFill>
                <a:prstClr val="black"/>
              </a:solidFill>
              <a:latin typeface="Calibri" panose="020F0502020204030204"/>
            </a:endParaRPr>
          </a:p>
        </p:txBody>
      </p:sp>
      <p:sp>
        <p:nvSpPr>
          <p:cNvPr id="50" name="Rectangle 49">
            <a:extLst>
              <a:ext uri="{FF2B5EF4-FFF2-40B4-BE49-F238E27FC236}">
                <a16:creationId xmlns:a16="http://schemas.microsoft.com/office/drawing/2014/main" id="{C70ABB65-3CDD-4587-B781-429AFF12853F}"/>
              </a:ext>
            </a:extLst>
          </p:cNvPr>
          <p:cNvSpPr/>
          <p:nvPr/>
        </p:nvSpPr>
        <p:spPr>
          <a:xfrm>
            <a:off x="3321141" y="5518917"/>
            <a:ext cx="1705998" cy="603755"/>
          </a:xfrm>
          <a:prstGeom prst="rect">
            <a:avLst/>
          </a:prstGeom>
        </p:spPr>
        <p:txBody>
          <a:bodyPr wrap="square">
            <a:spAutoFit/>
          </a:bodyPr>
          <a:lstStyle/>
          <a:p>
            <a:pPr marL="79133" indent="-79133" defTabSz="844083">
              <a:buFont typeface="Arial" panose="020B0604020202020204" pitchFamily="34" charset="0"/>
              <a:buChar char="•"/>
              <a:defRPr/>
            </a:pPr>
            <a:r>
              <a:rPr lang="en-GB" sz="831" dirty="0">
                <a:solidFill>
                  <a:prstClr val="black"/>
                </a:solidFill>
                <a:latin typeface="Century Gothic" panose="020B0502020202020204" pitchFamily="34" charset="0"/>
              </a:rPr>
              <a:t>Summarise the topic on to a trigger sheet. E.g. Flash Card, Cornell sheet, Mind map</a:t>
            </a:r>
          </a:p>
        </p:txBody>
      </p:sp>
      <p:pic>
        <p:nvPicPr>
          <p:cNvPr id="52" name="Picture 51" descr="A close up of a logo&#10;&#10;Description automatically generated">
            <a:extLst>
              <a:ext uri="{FF2B5EF4-FFF2-40B4-BE49-F238E27FC236}">
                <a16:creationId xmlns:a16="http://schemas.microsoft.com/office/drawing/2014/main" id="{C92ECD18-D422-4CD0-92CD-D589470364C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6250" t="12568" r="5898" b="27124"/>
          <a:stretch/>
        </p:blipFill>
        <p:spPr>
          <a:xfrm>
            <a:off x="2742780" y="5639651"/>
            <a:ext cx="629896" cy="432411"/>
          </a:xfrm>
          <a:prstGeom prst="rect">
            <a:avLst/>
          </a:prstGeom>
        </p:spPr>
      </p:pic>
      <p:sp>
        <p:nvSpPr>
          <p:cNvPr id="57" name="Rectangle 56">
            <a:extLst>
              <a:ext uri="{FF2B5EF4-FFF2-40B4-BE49-F238E27FC236}">
                <a16:creationId xmlns:a16="http://schemas.microsoft.com/office/drawing/2014/main" id="{6A7EDF54-9D90-4CCB-B44A-1E8EA63051BB}"/>
              </a:ext>
            </a:extLst>
          </p:cNvPr>
          <p:cNvSpPr/>
          <p:nvPr/>
        </p:nvSpPr>
        <p:spPr>
          <a:xfrm>
            <a:off x="5168608" y="2177902"/>
            <a:ext cx="2369603"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FILL IN ANY GAPS YOU HAVE.</a:t>
            </a:r>
            <a:endParaRPr lang="en-GB" sz="1108" b="1" dirty="0">
              <a:solidFill>
                <a:prstClr val="black"/>
              </a:solidFill>
              <a:latin typeface="Calibri" panose="020F0502020204030204"/>
            </a:endParaRPr>
          </a:p>
        </p:txBody>
      </p:sp>
      <p:pic>
        <p:nvPicPr>
          <p:cNvPr id="58" name="Picture 57" descr="A close up of a logo&#10;&#10;Description automatically generated">
            <a:extLst>
              <a:ext uri="{FF2B5EF4-FFF2-40B4-BE49-F238E27FC236}">
                <a16:creationId xmlns:a16="http://schemas.microsoft.com/office/drawing/2014/main" id="{3ABC5DC5-0B7E-4C11-9A2B-3CF57D1A327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l="12942" r="17979" b="11824"/>
          <a:stretch/>
        </p:blipFill>
        <p:spPr>
          <a:xfrm>
            <a:off x="5209532" y="2408282"/>
            <a:ext cx="717985" cy="759690"/>
          </a:xfrm>
          <a:prstGeom prst="rect">
            <a:avLst/>
          </a:prstGeom>
        </p:spPr>
      </p:pic>
      <p:sp>
        <p:nvSpPr>
          <p:cNvPr id="59" name="Rectangle 58">
            <a:extLst>
              <a:ext uri="{FF2B5EF4-FFF2-40B4-BE49-F238E27FC236}">
                <a16:creationId xmlns:a16="http://schemas.microsoft.com/office/drawing/2014/main" id="{7FC08FAF-85ED-4AF4-ADD4-A0DD4CF403B1}"/>
              </a:ext>
            </a:extLst>
          </p:cNvPr>
          <p:cNvSpPr/>
          <p:nvPr/>
        </p:nvSpPr>
        <p:spPr>
          <a:xfrm>
            <a:off x="5817151" y="2372488"/>
            <a:ext cx="1689753" cy="773994"/>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Use textbooks / PPTs </a:t>
            </a:r>
            <a:r>
              <a:rPr lang="en-GB" sz="923">
                <a:solidFill>
                  <a:prstClr val="black"/>
                </a:solidFill>
                <a:latin typeface="Century Gothic" panose="020B0502020202020204" pitchFamily="34" charset="0"/>
              </a:rPr>
              <a:t>on Teams </a:t>
            </a:r>
            <a:r>
              <a:rPr lang="en-GB" sz="923" dirty="0">
                <a:solidFill>
                  <a:prstClr val="black"/>
                </a:solidFill>
                <a:latin typeface="Century Gothic" panose="020B0502020202020204" pitchFamily="34" charset="0"/>
              </a:rPr>
              <a:t>to fill in any gaps that you have in your notes. </a:t>
            </a:r>
          </a:p>
          <a:p>
            <a:pPr marL="79133" indent="-79133" defTabSz="844083">
              <a:buFont typeface="Arial" panose="020B0604020202020204" pitchFamily="34" charset="0"/>
              <a:buChar char="•"/>
              <a:defRPr/>
            </a:pPr>
            <a:endParaRPr lang="en-GB" sz="738" dirty="0">
              <a:solidFill>
                <a:prstClr val="black"/>
              </a:solidFill>
              <a:latin typeface="Century Gothic" panose="020B0502020202020204" pitchFamily="34" charset="0"/>
            </a:endParaRPr>
          </a:p>
        </p:txBody>
      </p:sp>
      <p:pic>
        <p:nvPicPr>
          <p:cNvPr id="60" name="Picture 59" descr="A close up of a logo&#10;&#10;Description automatically generated">
            <a:extLst>
              <a:ext uri="{FF2B5EF4-FFF2-40B4-BE49-F238E27FC236}">
                <a16:creationId xmlns:a16="http://schemas.microsoft.com/office/drawing/2014/main" id="{9FBD46A3-7B9B-4805-9088-F13BD70A7F6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25032" r="24583" b="15250"/>
          <a:stretch/>
        </p:blipFill>
        <p:spPr>
          <a:xfrm>
            <a:off x="5274239" y="5322479"/>
            <a:ext cx="476714" cy="801870"/>
          </a:xfrm>
          <a:prstGeom prst="rect">
            <a:avLst/>
          </a:prstGeom>
        </p:spPr>
      </p:pic>
      <p:sp>
        <p:nvSpPr>
          <p:cNvPr id="61" name="Rectangle 60">
            <a:extLst>
              <a:ext uri="{FF2B5EF4-FFF2-40B4-BE49-F238E27FC236}">
                <a16:creationId xmlns:a16="http://schemas.microsoft.com/office/drawing/2014/main" id="{19D1ABC8-28AE-42FF-B851-3B5A1E11329F}"/>
              </a:ext>
            </a:extLst>
          </p:cNvPr>
          <p:cNvSpPr/>
          <p:nvPr/>
        </p:nvSpPr>
        <p:spPr>
          <a:xfrm>
            <a:off x="5168609" y="5169911"/>
            <a:ext cx="2377458"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ASK FOR HELP</a:t>
            </a:r>
            <a:endParaRPr lang="en-GB" sz="1108" b="1" dirty="0">
              <a:solidFill>
                <a:prstClr val="black"/>
              </a:solidFill>
              <a:latin typeface="Calibri" panose="020F0502020204030204"/>
            </a:endParaRPr>
          </a:p>
        </p:txBody>
      </p:sp>
      <p:sp>
        <p:nvSpPr>
          <p:cNvPr id="62" name="Rectangle 61">
            <a:extLst>
              <a:ext uri="{FF2B5EF4-FFF2-40B4-BE49-F238E27FC236}">
                <a16:creationId xmlns:a16="http://schemas.microsoft.com/office/drawing/2014/main" id="{C072AA0E-668A-4E8B-BEA1-D8E7B266B42A}"/>
              </a:ext>
            </a:extLst>
          </p:cNvPr>
          <p:cNvSpPr/>
          <p:nvPr/>
        </p:nvSpPr>
        <p:spPr>
          <a:xfrm>
            <a:off x="5724914" y="5446870"/>
            <a:ext cx="1781988" cy="660437"/>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See your teacher for help with anything you are not sure on or don’t understand. </a:t>
            </a:r>
          </a:p>
        </p:txBody>
      </p:sp>
      <p:pic>
        <p:nvPicPr>
          <p:cNvPr id="72" name="Picture 71" descr="A close up of a logo&#10;&#10;Description automatically generated">
            <a:extLst>
              <a:ext uri="{FF2B5EF4-FFF2-40B4-BE49-F238E27FC236}">
                <a16:creationId xmlns:a16="http://schemas.microsoft.com/office/drawing/2014/main" id="{50DEFE1A-A1D0-436D-9C8A-64F2B3D5FE9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b="11242"/>
          <a:stretch/>
        </p:blipFill>
        <p:spPr>
          <a:xfrm>
            <a:off x="5206939" y="1502649"/>
            <a:ext cx="771925" cy="685143"/>
          </a:xfrm>
          <a:prstGeom prst="rect">
            <a:avLst/>
          </a:prstGeom>
        </p:spPr>
      </p:pic>
      <p:sp>
        <p:nvSpPr>
          <p:cNvPr id="73" name="Rectangle 72">
            <a:extLst>
              <a:ext uri="{FF2B5EF4-FFF2-40B4-BE49-F238E27FC236}">
                <a16:creationId xmlns:a16="http://schemas.microsoft.com/office/drawing/2014/main" id="{92D12E9C-4FB3-4E9F-9DCA-D2036248A9A0}"/>
              </a:ext>
            </a:extLst>
          </p:cNvPr>
          <p:cNvSpPr/>
          <p:nvPr/>
        </p:nvSpPr>
        <p:spPr>
          <a:xfrm>
            <a:off x="5832214" y="1477411"/>
            <a:ext cx="1705998" cy="660437"/>
          </a:xfrm>
          <a:prstGeom prst="rect">
            <a:avLst/>
          </a:prstGeom>
        </p:spPr>
        <p:txBody>
          <a:bodyPr wrap="square">
            <a:spAutoFit/>
          </a:bodyPr>
          <a:lstStyle/>
          <a:p>
            <a:pPr marL="79133" indent="-79133" defTabSz="844083">
              <a:buFont typeface="Arial" panose="020B0604020202020204" pitchFamily="34" charset="0"/>
              <a:buChar char="•"/>
              <a:defRPr/>
            </a:pPr>
            <a:r>
              <a:rPr lang="en-GB" sz="923" dirty="0">
                <a:solidFill>
                  <a:prstClr val="black"/>
                </a:solidFill>
                <a:latin typeface="Century Gothic" panose="020B0502020202020204" pitchFamily="34" charset="0"/>
              </a:rPr>
              <a:t>Compare to the spec/PLC to see if you have any gaps in your notes.</a:t>
            </a:r>
          </a:p>
        </p:txBody>
      </p:sp>
      <p:sp>
        <p:nvSpPr>
          <p:cNvPr id="74" name="Rectangle 73">
            <a:extLst>
              <a:ext uri="{FF2B5EF4-FFF2-40B4-BE49-F238E27FC236}">
                <a16:creationId xmlns:a16="http://schemas.microsoft.com/office/drawing/2014/main" id="{559BB9BF-99A0-4E5D-949D-FEA9B6AE74D6}"/>
              </a:ext>
            </a:extLst>
          </p:cNvPr>
          <p:cNvSpPr/>
          <p:nvPr/>
        </p:nvSpPr>
        <p:spPr>
          <a:xfrm>
            <a:off x="5273461" y="1237557"/>
            <a:ext cx="2293582"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REVIEW YOUR NOTES </a:t>
            </a:r>
            <a:endParaRPr lang="en-GB" sz="1108" b="1" dirty="0">
              <a:solidFill>
                <a:prstClr val="black"/>
              </a:solidFill>
              <a:latin typeface="Calibri" panose="020F0502020204030204"/>
            </a:endParaRPr>
          </a:p>
        </p:txBody>
      </p:sp>
      <p:pic>
        <p:nvPicPr>
          <p:cNvPr id="76" name="Picture 75" descr="A close up of a logo&#10;&#10;Description automatically generated">
            <a:extLst>
              <a:ext uri="{FF2B5EF4-FFF2-40B4-BE49-F238E27FC236}">
                <a16:creationId xmlns:a16="http://schemas.microsoft.com/office/drawing/2014/main" id="{5DA2D217-6F15-4370-BA38-3E18AB01284E}"/>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l="8548" t="10886" r="8333" b="25286"/>
          <a:stretch/>
        </p:blipFill>
        <p:spPr>
          <a:xfrm>
            <a:off x="5274143" y="4419019"/>
            <a:ext cx="704721" cy="651404"/>
          </a:xfrm>
          <a:prstGeom prst="rect">
            <a:avLst/>
          </a:prstGeom>
        </p:spPr>
      </p:pic>
      <p:sp>
        <p:nvSpPr>
          <p:cNvPr id="77" name="Rectangle 76">
            <a:extLst>
              <a:ext uri="{FF2B5EF4-FFF2-40B4-BE49-F238E27FC236}">
                <a16:creationId xmlns:a16="http://schemas.microsoft.com/office/drawing/2014/main" id="{CC34B83B-7545-44EB-AC86-53A97511C092}"/>
              </a:ext>
            </a:extLst>
          </p:cNvPr>
          <p:cNvSpPr/>
          <p:nvPr/>
        </p:nvSpPr>
        <p:spPr>
          <a:xfrm>
            <a:off x="5286312" y="4153089"/>
            <a:ext cx="2220592" cy="262829"/>
          </a:xfrm>
          <a:prstGeom prst="rect">
            <a:avLst/>
          </a:prstGeom>
        </p:spPr>
        <p:txBody>
          <a:bodyPr wrap="square">
            <a:spAutoFit/>
          </a:bodyPr>
          <a:lstStyle/>
          <a:p>
            <a:pPr algn="ctr" defTabSz="422041"/>
            <a:r>
              <a:rPr lang="en-GB" sz="1108" b="1" dirty="0">
                <a:solidFill>
                  <a:prstClr val="black"/>
                </a:solidFill>
                <a:latin typeface="Century Gothic" panose="020B0502020202020204" pitchFamily="34" charset="0"/>
              </a:rPr>
              <a:t>ORGANISE YOUR FILE</a:t>
            </a:r>
            <a:endParaRPr lang="en-GB" sz="1108" b="1" dirty="0">
              <a:solidFill>
                <a:prstClr val="black"/>
              </a:solidFill>
              <a:latin typeface="Calibri" panose="020F0502020204030204"/>
            </a:endParaRPr>
          </a:p>
        </p:txBody>
      </p:sp>
      <p:sp>
        <p:nvSpPr>
          <p:cNvPr id="78" name="Rectangle 77">
            <a:extLst>
              <a:ext uri="{FF2B5EF4-FFF2-40B4-BE49-F238E27FC236}">
                <a16:creationId xmlns:a16="http://schemas.microsoft.com/office/drawing/2014/main" id="{6D6F6131-6432-4BF2-8BFF-62C01220586D}"/>
              </a:ext>
            </a:extLst>
          </p:cNvPr>
          <p:cNvSpPr/>
          <p:nvPr/>
        </p:nvSpPr>
        <p:spPr>
          <a:xfrm>
            <a:off x="5978865" y="4430047"/>
            <a:ext cx="1528038" cy="707886"/>
          </a:xfrm>
          <a:prstGeom prst="rect">
            <a:avLst/>
          </a:prstGeom>
        </p:spPr>
        <p:txBody>
          <a:bodyPr wrap="square">
            <a:spAutoFit/>
          </a:bodyPr>
          <a:lstStyle/>
          <a:p>
            <a:pPr marL="79133" indent="-79133" defTabSz="844083">
              <a:buFont typeface="Arial" panose="020B0604020202020204" pitchFamily="34" charset="0"/>
              <a:buChar char="•"/>
              <a:defRPr/>
            </a:pPr>
            <a:r>
              <a:rPr lang="en-GB" sz="800" dirty="0">
                <a:solidFill>
                  <a:prstClr val="black"/>
                </a:solidFill>
                <a:latin typeface="Century Gothic" panose="020B0502020202020204" pitchFamily="34" charset="0"/>
              </a:rPr>
              <a:t>Ensure your file is up to date and in chronological order.</a:t>
            </a:r>
          </a:p>
          <a:p>
            <a:pPr marL="79133" indent="-79133" defTabSz="844083">
              <a:buFont typeface="Arial" panose="020B0604020202020204" pitchFamily="34" charset="0"/>
              <a:buChar char="•"/>
              <a:defRPr/>
            </a:pPr>
            <a:r>
              <a:rPr lang="en-GB" sz="800" dirty="0">
                <a:solidFill>
                  <a:prstClr val="black"/>
                </a:solidFill>
                <a:latin typeface="Century Gothic" panose="020B0502020202020204" pitchFamily="34" charset="0"/>
              </a:rPr>
              <a:t>Make sure anything digital is printed out.</a:t>
            </a:r>
          </a:p>
        </p:txBody>
      </p:sp>
      <p:graphicFrame>
        <p:nvGraphicFramePr>
          <p:cNvPr id="79" name="Table 79">
            <a:extLst>
              <a:ext uri="{FF2B5EF4-FFF2-40B4-BE49-F238E27FC236}">
                <a16:creationId xmlns:a16="http://schemas.microsoft.com/office/drawing/2014/main" id="{172A6124-C84B-4A09-B638-AEC51CC25DDB}"/>
              </a:ext>
            </a:extLst>
          </p:cNvPr>
          <p:cNvGraphicFramePr>
            <a:graphicFrameLocks noGrp="1"/>
          </p:cNvGraphicFramePr>
          <p:nvPr>
            <p:extLst>
              <p:ext uri="{D42A27DB-BD31-4B8C-83A1-F6EECF244321}">
                <p14:modId xmlns:p14="http://schemas.microsoft.com/office/powerpoint/2010/main" val="471521828"/>
              </p:ext>
            </p:extLst>
          </p:nvPr>
        </p:nvGraphicFramePr>
        <p:xfrm>
          <a:off x="7741472" y="614761"/>
          <a:ext cx="1227168" cy="5537946"/>
        </p:xfrm>
        <a:graphic>
          <a:graphicData uri="http://schemas.openxmlformats.org/drawingml/2006/table">
            <a:tbl>
              <a:tblPr firstRow="1" bandRow="1">
                <a:tableStyleId>{5940675A-B579-460E-94D1-54222C63F5DA}</a:tableStyleId>
              </a:tblPr>
              <a:tblGrid>
                <a:gridCol w="1227168">
                  <a:extLst>
                    <a:ext uri="{9D8B030D-6E8A-4147-A177-3AD203B41FA5}">
                      <a16:colId xmlns:a16="http://schemas.microsoft.com/office/drawing/2014/main" val="2134385707"/>
                    </a:ext>
                  </a:extLst>
                </a:gridCol>
              </a:tblGrid>
              <a:tr h="555195">
                <a:tc>
                  <a:txBody>
                    <a:bodyPr/>
                    <a:lstStyle/>
                    <a:p>
                      <a:pPr algn="ctr"/>
                      <a:r>
                        <a:rPr lang="en-GB" sz="1500" dirty="0">
                          <a:latin typeface="Tintin" panose="020B0803050302020204" pitchFamily="34" charset="0"/>
                        </a:rPr>
                        <a:t>OTHER</a:t>
                      </a:r>
                    </a:p>
                    <a:p>
                      <a:pPr algn="ctr"/>
                      <a:r>
                        <a:rPr lang="en-GB" sz="1500" dirty="0">
                          <a:latin typeface="Tintin" panose="020B0803050302020204" pitchFamily="34" charset="0"/>
                        </a:rPr>
                        <a:t>Tips </a:t>
                      </a:r>
                    </a:p>
                  </a:txBody>
                  <a:tcPr marL="84406" marR="84406" marT="42203" marB="42203">
                    <a:solidFill>
                      <a:schemeClr val="bg1">
                        <a:lumMod val="85000"/>
                      </a:schemeClr>
                    </a:solidFill>
                  </a:tcPr>
                </a:tc>
                <a:extLst>
                  <a:ext uri="{0D108BD9-81ED-4DB2-BD59-A6C34878D82A}">
                    <a16:rowId xmlns:a16="http://schemas.microsoft.com/office/drawing/2014/main" val="2298981860"/>
                  </a:ext>
                </a:extLst>
              </a:tr>
              <a:tr h="1471420">
                <a:tc>
                  <a:txBody>
                    <a:bodyPr/>
                    <a:lstStyle/>
                    <a:p>
                      <a:endParaRPr lang="en-GB" sz="1500" dirty="0"/>
                    </a:p>
                  </a:txBody>
                  <a:tcPr marL="84406" marR="84406" marT="42203" marB="42203"/>
                </a:tc>
                <a:extLst>
                  <a:ext uri="{0D108BD9-81ED-4DB2-BD59-A6C34878D82A}">
                    <a16:rowId xmlns:a16="http://schemas.microsoft.com/office/drawing/2014/main" val="1437854910"/>
                  </a:ext>
                </a:extLst>
              </a:tr>
              <a:tr h="1471420">
                <a:tc>
                  <a:txBody>
                    <a:bodyPr/>
                    <a:lstStyle/>
                    <a:p>
                      <a:endParaRPr lang="en-GB" sz="1500" dirty="0"/>
                    </a:p>
                  </a:txBody>
                  <a:tcPr marL="84406" marR="84406" marT="42203" marB="42203"/>
                </a:tc>
                <a:extLst>
                  <a:ext uri="{0D108BD9-81ED-4DB2-BD59-A6C34878D82A}">
                    <a16:rowId xmlns:a16="http://schemas.microsoft.com/office/drawing/2014/main" val="1120149510"/>
                  </a:ext>
                </a:extLst>
              </a:tr>
              <a:tr h="1068161">
                <a:tc>
                  <a:txBody>
                    <a:bodyPr/>
                    <a:lstStyle/>
                    <a:p>
                      <a:endParaRPr lang="en-GB" sz="1500" dirty="0"/>
                    </a:p>
                  </a:txBody>
                  <a:tcPr marL="84406" marR="84406" marT="42203" marB="42203"/>
                </a:tc>
                <a:extLst>
                  <a:ext uri="{0D108BD9-81ED-4DB2-BD59-A6C34878D82A}">
                    <a16:rowId xmlns:a16="http://schemas.microsoft.com/office/drawing/2014/main" val="1479588064"/>
                  </a:ext>
                </a:extLst>
              </a:tr>
              <a:tr h="971750">
                <a:tc>
                  <a:txBody>
                    <a:bodyPr/>
                    <a:lstStyle/>
                    <a:p>
                      <a:endParaRPr lang="en-GB" sz="1500" dirty="0"/>
                    </a:p>
                  </a:txBody>
                  <a:tcPr marL="84406" marR="84406" marT="42203" marB="42203"/>
                </a:tc>
                <a:extLst>
                  <a:ext uri="{0D108BD9-81ED-4DB2-BD59-A6C34878D82A}">
                    <a16:rowId xmlns:a16="http://schemas.microsoft.com/office/drawing/2014/main" val="19286212"/>
                  </a:ext>
                </a:extLst>
              </a:tr>
            </a:tbl>
          </a:graphicData>
        </a:graphic>
      </p:graphicFrame>
      <p:sp>
        <p:nvSpPr>
          <p:cNvPr id="82" name="Rectangle 81">
            <a:extLst>
              <a:ext uri="{FF2B5EF4-FFF2-40B4-BE49-F238E27FC236}">
                <a16:creationId xmlns:a16="http://schemas.microsoft.com/office/drawing/2014/main" id="{C5E5E00D-2875-495F-B2F3-A432A57CDDAA}"/>
              </a:ext>
            </a:extLst>
          </p:cNvPr>
          <p:cNvSpPr/>
          <p:nvPr/>
        </p:nvSpPr>
        <p:spPr>
          <a:xfrm>
            <a:off x="7725228" y="1893701"/>
            <a:ext cx="1227168" cy="731611"/>
          </a:xfrm>
          <a:prstGeom prst="rect">
            <a:avLst/>
          </a:prstGeom>
        </p:spPr>
        <p:txBody>
          <a:bodyPr wrap="square">
            <a:spAutoFit/>
          </a:bodyPr>
          <a:lstStyle/>
          <a:p>
            <a:pPr algn="ctr" defTabSz="844083">
              <a:defRPr/>
            </a:pPr>
            <a:r>
              <a:rPr lang="en-GB" sz="831" dirty="0">
                <a:solidFill>
                  <a:prstClr val="black"/>
                </a:solidFill>
                <a:latin typeface="Century Gothic" panose="020B0502020202020204" pitchFamily="34" charset="0"/>
              </a:rPr>
              <a:t>Complete an hour online each week focusing on the topics you struggle with most. </a:t>
            </a:r>
          </a:p>
        </p:txBody>
      </p:sp>
      <p:sp>
        <p:nvSpPr>
          <p:cNvPr id="81" name="TextBox 80">
            <a:extLst>
              <a:ext uri="{FF2B5EF4-FFF2-40B4-BE49-F238E27FC236}">
                <a16:creationId xmlns:a16="http://schemas.microsoft.com/office/drawing/2014/main" id="{BB14D55B-C637-4A2A-AB55-E693E1632B70}"/>
              </a:ext>
            </a:extLst>
          </p:cNvPr>
          <p:cNvSpPr txBox="1"/>
          <p:nvPr/>
        </p:nvSpPr>
        <p:spPr>
          <a:xfrm>
            <a:off x="167588" y="133665"/>
            <a:ext cx="8790599" cy="376385"/>
          </a:xfrm>
          <a:prstGeom prst="rect">
            <a:avLst/>
          </a:prstGeom>
          <a:solidFill>
            <a:schemeClr val="tx1"/>
          </a:solidFill>
        </p:spPr>
        <p:txBody>
          <a:bodyPr wrap="square" rtlCol="0">
            <a:spAutoFit/>
          </a:bodyPr>
          <a:lstStyle/>
          <a:p>
            <a:pPr algn="ctr" defTabSz="422041"/>
            <a:r>
              <a:rPr lang="en-GB" sz="1846" dirty="0">
                <a:solidFill>
                  <a:prstClr val="white"/>
                </a:solidFill>
                <a:latin typeface="Tintin" panose="020B0803050302020204" pitchFamily="34" charset="0"/>
              </a:rPr>
              <a:t>WHAT DOES INDEPENDENT STUDY LOOK LIKE IN A LEVEL GEOGRAPHY? </a:t>
            </a:r>
          </a:p>
        </p:txBody>
      </p:sp>
      <p:pic>
        <p:nvPicPr>
          <p:cNvPr id="84" name="Graphic 83" descr="Repeat">
            <a:extLst>
              <a:ext uri="{FF2B5EF4-FFF2-40B4-BE49-F238E27FC236}">
                <a16:creationId xmlns:a16="http://schemas.microsoft.com/office/drawing/2014/main" id="{E164FA0D-1CC3-42E8-A4F5-11F0338B9F9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91486" y="2636173"/>
            <a:ext cx="724458" cy="724458"/>
          </a:xfrm>
          <a:prstGeom prst="rect">
            <a:avLst/>
          </a:prstGeom>
        </p:spPr>
      </p:pic>
      <p:sp>
        <p:nvSpPr>
          <p:cNvPr id="86" name="Rectangle 85">
            <a:extLst>
              <a:ext uri="{FF2B5EF4-FFF2-40B4-BE49-F238E27FC236}">
                <a16:creationId xmlns:a16="http://schemas.microsoft.com/office/drawing/2014/main" id="{9537A5C5-C699-4A0D-8DC0-408485649CEB}"/>
              </a:ext>
            </a:extLst>
          </p:cNvPr>
          <p:cNvSpPr/>
          <p:nvPr/>
        </p:nvSpPr>
        <p:spPr>
          <a:xfrm>
            <a:off x="7740131" y="3349525"/>
            <a:ext cx="1227168" cy="731611"/>
          </a:xfrm>
          <a:prstGeom prst="rect">
            <a:avLst/>
          </a:prstGeom>
        </p:spPr>
        <p:txBody>
          <a:bodyPr wrap="square">
            <a:spAutoFit/>
          </a:bodyPr>
          <a:lstStyle/>
          <a:p>
            <a:pPr algn="ctr" defTabSz="844083">
              <a:defRPr/>
            </a:pPr>
            <a:r>
              <a:rPr lang="en-GB" sz="831" dirty="0">
                <a:solidFill>
                  <a:prstClr val="black"/>
                </a:solidFill>
                <a:latin typeface="Century Gothic" panose="020B0502020202020204" pitchFamily="34" charset="0"/>
              </a:rPr>
              <a:t>Keep going back to topics, redo activities and see what you can remember</a:t>
            </a:r>
          </a:p>
        </p:txBody>
      </p:sp>
      <p:pic>
        <p:nvPicPr>
          <p:cNvPr id="87" name="Graphic 86" descr="Link">
            <a:extLst>
              <a:ext uri="{FF2B5EF4-FFF2-40B4-BE49-F238E27FC236}">
                <a16:creationId xmlns:a16="http://schemas.microsoft.com/office/drawing/2014/main" id="{F7530C5C-3EBF-4353-B7E5-05D87EE6FB4B}"/>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rot="18288047">
            <a:off x="7935165" y="3991729"/>
            <a:ext cx="844062" cy="844062"/>
          </a:xfrm>
          <a:prstGeom prst="rect">
            <a:avLst/>
          </a:prstGeom>
        </p:spPr>
      </p:pic>
      <p:sp>
        <p:nvSpPr>
          <p:cNvPr id="89" name="Rectangle 88">
            <a:extLst>
              <a:ext uri="{FF2B5EF4-FFF2-40B4-BE49-F238E27FC236}">
                <a16:creationId xmlns:a16="http://schemas.microsoft.com/office/drawing/2014/main" id="{DD886B43-7629-4418-9607-3988ABBFC9DA}"/>
              </a:ext>
            </a:extLst>
          </p:cNvPr>
          <p:cNvSpPr/>
          <p:nvPr/>
        </p:nvSpPr>
        <p:spPr>
          <a:xfrm>
            <a:off x="7749327" y="4597201"/>
            <a:ext cx="1227168" cy="475900"/>
          </a:xfrm>
          <a:prstGeom prst="rect">
            <a:avLst/>
          </a:prstGeom>
        </p:spPr>
        <p:txBody>
          <a:bodyPr wrap="square">
            <a:spAutoFit/>
          </a:bodyPr>
          <a:lstStyle/>
          <a:p>
            <a:pPr algn="ctr" defTabSz="844083">
              <a:defRPr/>
            </a:pPr>
            <a:r>
              <a:rPr lang="en-GB" sz="831" dirty="0">
                <a:solidFill>
                  <a:prstClr val="black"/>
                </a:solidFill>
                <a:latin typeface="Century Gothic" panose="020B0502020202020204" pitchFamily="34" charset="0"/>
              </a:rPr>
              <a:t>Make links and cross reference between topics. </a:t>
            </a:r>
          </a:p>
        </p:txBody>
      </p:sp>
      <p:pic>
        <p:nvPicPr>
          <p:cNvPr id="90" name="Picture 89" descr="A close up of a logo&#10;&#10;Description automatically generated">
            <a:extLst>
              <a:ext uri="{FF2B5EF4-FFF2-40B4-BE49-F238E27FC236}">
                <a16:creationId xmlns:a16="http://schemas.microsoft.com/office/drawing/2014/main" id="{1F919157-CBD7-4654-A192-A62DCEFDF234}"/>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l="4458" r="5556" b="13005"/>
          <a:stretch/>
        </p:blipFill>
        <p:spPr>
          <a:xfrm>
            <a:off x="8028547" y="5229312"/>
            <a:ext cx="570918" cy="551935"/>
          </a:xfrm>
          <a:prstGeom prst="rect">
            <a:avLst/>
          </a:prstGeom>
        </p:spPr>
      </p:pic>
      <p:sp>
        <p:nvSpPr>
          <p:cNvPr id="92" name="Rectangle 91">
            <a:extLst>
              <a:ext uri="{FF2B5EF4-FFF2-40B4-BE49-F238E27FC236}">
                <a16:creationId xmlns:a16="http://schemas.microsoft.com/office/drawing/2014/main" id="{E3196518-24E0-43E0-BBE0-5A34F2DF0319}"/>
              </a:ext>
            </a:extLst>
          </p:cNvPr>
          <p:cNvSpPr/>
          <p:nvPr/>
        </p:nvSpPr>
        <p:spPr>
          <a:xfrm>
            <a:off x="7712641" y="5728991"/>
            <a:ext cx="1341600" cy="338554"/>
          </a:xfrm>
          <a:prstGeom prst="rect">
            <a:avLst/>
          </a:prstGeom>
        </p:spPr>
        <p:txBody>
          <a:bodyPr wrap="square">
            <a:spAutoFit/>
          </a:bodyPr>
          <a:lstStyle/>
          <a:p>
            <a:pPr algn="ctr" defTabSz="844083">
              <a:defRPr/>
            </a:pPr>
            <a:r>
              <a:rPr lang="en-GB" sz="800" dirty="0">
                <a:solidFill>
                  <a:prstClr val="black"/>
                </a:solidFill>
                <a:latin typeface="Century Gothic" panose="020B0502020202020204" pitchFamily="34" charset="0"/>
              </a:rPr>
              <a:t>Be aware of what is happening in the world</a:t>
            </a:r>
          </a:p>
        </p:txBody>
      </p:sp>
      <p:pic>
        <p:nvPicPr>
          <p:cNvPr id="4" name="Picture 3">
            <a:extLst>
              <a:ext uri="{FF2B5EF4-FFF2-40B4-BE49-F238E27FC236}">
                <a16:creationId xmlns:a16="http://schemas.microsoft.com/office/drawing/2014/main" id="{55CCEBDA-CCFF-4A1D-9EA0-9DE9997C0430}"/>
              </a:ext>
            </a:extLst>
          </p:cNvPr>
          <p:cNvPicPr>
            <a:picLocks noChangeAspect="1"/>
          </p:cNvPicPr>
          <p:nvPr/>
        </p:nvPicPr>
        <p:blipFill>
          <a:blip r:embed="rId24"/>
          <a:stretch>
            <a:fillRect/>
          </a:stretch>
        </p:blipFill>
        <p:spPr>
          <a:xfrm>
            <a:off x="8047474" y="1207108"/>
            <a:ext cx="671934" cy="694249"/>
          </a:xfrm>
          <a:prstGeom prst="rect">
            <a:avLst/>
          </a:prstGeom>
        </p:spPr>
      </p:pic>
      <p:sp>
        <p:nvSpPr>
          <p:cNvPr id="2" name="Rectangle 1">
            <a:extLst>
              <a:ext uri="{FF2B5EF4-FFF2-40B4-BE49-F238E27FC236}">
                <a16:creationId xmlns:a16="http://schemas.microsoft.com/office/drawing/2014/main" id="{F6466BD1-8D5B-46DA-9442-91DE94ADC44C}"/>
              </a:ext>
            </a:extLst>
          </p:cNvPr>
          <p:cNvSpPr/>
          <p:nvPr/>
        </p:nvSpPr>
        <p:spPr>
          <a:xfrm>
            <a:off x="167588" y="6287607"/>
            <a:ext cx="8777018" cy="353943"/>
          </a:xfrm>
          <a:prstGeom prst="rect">
            <a:avLst/>
          </a:prstGeom>
          <a:ln w="25400">
            <a:solidFill>
              <a:schemeClr val="tx2">
                <a:lumMod val="75000"/>
              </a:schemeClr>
            </a:solidFill>
          </a:ln>
        </p:spPr>
        <p:txBody>
          <a:bodyPr wrap="square">
            <a:spAutoFit/>
          </a:bodyPr>
          <a:lstStyle/>
          <a:p>
            <a:pPr algn="just"/>
            <a:r>
              <a:rPr lang="en-GB" sz="1700" b="1" dirty="0">
                <a:solidFill>
                  <a:schemeClr val="accent1">
                    <a:lumMod val="75000"/>
                  </a:schemeClr>
                </a:solidFill>
                <a:effectLst>
                  <a:outerShdw blurRad="50800" dist="50800" dir="5400000" algn="ctr" rotWithShape="0">
                    <a:schemeClr val="bg1">
                      <a:lumMod val="50000"/>
                    </a:schemeClr>
                  </a:outerShdw>
                </a:effectLst>
              </a:rPr>
              <a:t>Read the </a:t>
            </a:r>
            <a:r>
              <a:rPr lang="en-GB" sz="1700" b="1" dirty="0">
                <a:solidFill>
                  <a:schemeClr val="accent1">
                    <a:lumMod val="75000"/>
                  </a:schemeClr>
                </a:solidFill>
                <a:effectLst>
                  <a:outerShdw blurRad="50800" dist="50800" dir="5400000" algn="ctr" rotWithShape="0">
                    <a:schemeClr val="bg1">
                      <a:lumMod val="50000"/>
                    </a:schemeClr>
                  </a:outerShdw>
                </a:effectLst>
                <a:hlinkClick r:id="rId25"/>
              </a:rPr>
              <a:t>Hodder </a:t>
            </a:r>
            <a:r>
              <a:rPr lang="en-GB" sz="1700" b="1" i="1" dirty="0">
                <a:solidFill>
                  <a:schemeClr val="accent1">
                    <a:lumMod val="75000"/>
                  </a:schemeClr>
                </a:solidFill>
                <a:effectLst>
                  <a:outerShdw blurRad="50800" dist="50800" dir="5400000" algn="ctr" rotWithShape="0">
                    <a:schemeClr val="bg1">
                      <a:lumMod val="50000"/>
                    </a:schemeClr>
                  </a:outerShdw>
                </a:effectLst>
                <a:hlinkClick r:id="rId25"/>
              </a:rPr>
              <a:t>‘</a:t>
            </a:r>
            <a:r>
              <a:rPr lang="en-US" sz="1700" b="1" i="1" dirty="0">
                <a:solidFill>
                  <a:schemeClr val="accent1">
                    <a:lumMod val="75000"/>
                  </a:schemeClr>
                </a:solidFill>
                <a:effectLst>
                  <a:outerShdw blurRad="50800" dist="50800" dir="5400000" algn="ctr" rotWithShape="0">
                    <a:schemeClr val="bg1">
                      <a:lumMod val="50000"/>
                    </a:schemeClr>
                  </a:outerShdw>
                </a:effectLst>
                <a:hlinkClick r:id="rId25"/>
              </a:rPr>
              <a:t>Learning skills for A-level success’ </a:t>
            </a:r>
            <a:r>
              <a:rPr lang="en-US" sz="1700" b="1" dirty="0">
                <a:solidFill>
                  <a:schemeClr val="accent1">
                    <a:lumMod val="75000"/>
                  </a:schemeClr>
                </a:solidFill>
                <a:effectLst>
                  <a:outerShdw blurRad="50800" dist="50800" dir="5400000" algn="ctr" rotWithShape="0">
                    <a:schemeClr val="bg1">
                      <a:lumMod val="50000"/>
                    </a:schemeClr>
                  </a:outerShdw>
                </a:effectLst>
                <a:hlinkClick r:id="rId25"/>
              </a:rPr>
              <a:t>booklet</a:t>
            </a:r>
            <a:r>
              <a:rPr lang="en-US" sz="1700" b="1" dirty="0">
                <a:solidFill>
                  <a:schemeClr val="accent1">
                    <a:lumMod val="75000"/>
                  </a:schemeClr>
                </a:solidFill>
                <a:effectLst>
                  <a:outerShdw blurRad="50800" dist="50800" dir="5400000" algn="ctr" rotWithShape="0">
                    <a:schemeClr val="bg1">
                      <a:lumMod val="50000"/>
                    </a:schemeClr>
                  </a:outerShdw>
                </a:effectLst>
              </a:rPr>
              <a:t> before moving on to the next slide.</a:t>
            </a:r>
            <a:endParaRPr lang="en-GB" sz="1700" b="1" dirty="0">
              <a:solidFill>
                <a:schemeClr val="accent1">
                  <a:lumMod val="75000"/>
                </a:schemeClr>
              </a:solidFill>
              <a:effectLst>
                <a:outerShdw blurRad="50800" dist="50800" dir="5400000" algn="ctr" rotWithShape="0">
                  <a:schemeClr val="bg1">
                    <a:lumMod val="50000"/>
                  </a:schemeClr>
                </a:outerShdw>
              </a:effectLst>
            </a:endParaRPr>
          </a:p>
        </p:txBody>
      </p:sp>
    </p:spTree>
    <p:extLst>
      <p:ext uri="{BB962C8B-B14F-4D97-AF65-F5344CB8AC3E}">
        <p14:creationId xmlns:p14="http://schemas.microsoft.com/office/powerpoint/2010/main" val="418523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Pre Course Online Learning</a:t>
            </a:r>
          </a:p>
        </p:txBody>
      </p:sp>
      <p:sp>
        <p:nvSpPr>
          <p:cNvPr id="5" name="Rectangle 2">
            <a:extLst>
              <a:ext uri="{FF2B5EF4-FFF2-40B4-BE49-F238E27FC236}">
                <a16:creationId xmlns:a16="http://schemas.microsoft.com/office/drawing/2014/main" id="{F7E4B1A3-18A6-4F74-8206-F12B24462FC3}"/>
              </a:ext>
            </a:extLst>
          </p:cNvPr>
          <p:cNvSpPr txBox="1">
            <a:spLocks noChangeArrowheads="1"/>
          </p:cNvSpPr>
          <p:nvPr/>
        </p:nvSpPr>
        <p:spPr>
          <a:xfrm>
            <a:off x="320120" y="1241780"/>
            <a:ext cx="5332000" cy="1754326"/>
          </a:xfrm>
          <a:prstGeom prst="rect">
            <a:avLst/>
          </a:prstGeom>
          <a:ln w="25400">
            <a:solidFill>
              <a:schemeClr val="tx2">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2">
                    <a:lumMod val="75000"/>
                  </a:schemeClr>
                </a:solidFill>
              </a:rPr>
              <a:t>There are numerous opportunities for you to start preparing for A Level Geography. Online learning platforms offer free courses to help you understand the subject better. Below is a selection of links that have been chosen specifically to prepare you for studying A Level Geography at Cardinal Langley.</a:t>
            </a:r>
          </a:p>
        </p:txBody>
      </p:sp>
      <p:sp>
        <p:nvSpPr>
          <p:cNvPr id="2" name="Rectangle 1">
            <a:extLst>
              <a:ext uri="{FF2B5EF4-FFF2-40B4-BE49-F238E27FC236}">
                <a16:creationId xmlns:a16="http://schemas.microsoft.com/office/drawing/2014/main" id="{9783D568-0FC8-4CA9-8D91-50745C85A573}"/>
              </a:ext>
            </a:extLst>
          </p:cNvPr>
          <p:cNvSpPr/>
          <p:nvPr/>
        </p:nvSpPr>
        <p:spPr>
          <a:xfrm>
            <a:off x="1529959" y="3518237"/>
            <a:ext cx="7290512" cy="923330"/>
          </a:xfrm>
          <a:prstGeom prst="rect">
            <a:avLst/>
          </a:prstGeom>
          <a:ln w="25400">
            <a:solidFill>
              <a:schemeClr val="tx2">
                <a:lumMod val="50000"/>
              </a:schemeClr>
            </a:solidFill>
          </a:ln>
        </p:spPr>
        <p:txBody>
          <a:bodyPr wrap="square">
            <a:spAutoFit/>
          </a:bodyPr>
          <a:lstStyle/>
          <a:p>
            <a:pPr algn="just"/>
            <a:r>
              <a:rPr lang="en-GB" b="1" dirty="0">
                <a:solidFill>
                  <a:schemeClr val="tx1">
                    <a:lumMod val="85000"/>
                    <a:lumOff val="15000"/>
                  </a:schemeClr>
                </a:solidFill>
              </a:rPr>
              <a:t>The Open University and Future Learn </a:t>
            </a:r>
            <a:r>
              <a:rPr lang="en-GB" dirty="0">
                <a:solidFill>
                  <a:schemeClr val="tx1">
                    <a:lumMod val="85000"/>
                    <a:lumOff val="15000"/>
                  </a:schemeClr>
                </a:solidFill>
              </a:rPr>
              <a:t>have collated a collection of videos, podcasts and blogs entitled </a:t>
            </a:r>
            <a:r>
              <a:rPr lang="en-GB" dirty="0">
                <a:solidFill>
                  <a:schemeClr val="tx1">
                    <a:lumMod val="85000"/>
                    <a:lumOff val="15000"/>
                  </a:schemeClr>
                </a:solidFill>
                <a:hlinkClick r:id="rId3"/>
              </a:rPr>
              <a:t>Geography Matters</a:t>
            </a:r>
            <a:r>
              <a:rPr lang="en-GB" dirty="0">
                <a:solidFill>
                  <a:schemeClr val="tx1">
                    <a:lumMod val="85000"/>
                    <a:lumOff val="15000"/>
                  </a:schemeClr>
                </a:solidFill>
              </a:rPr>
              <a:t>. This is an essential starting point for your pre course online learning.</a:t>
            </a:r>
          </a:p>
        </p:txBody>
      </p:sp>
      <p:sp>
        <p:nvSpPr>
          <p:cNvPr id="3" name="Rectangle 2">
            <a:extLst>
              <a:ext uri="{FF2B5EF4-FFF2-40B4-BE49-F238E27FC236}">
                <a16:creationId xmlns:a16="http://schemas.microsoft.com/office/drawing/2014/main" id="{CB0262A8-5670-40B0-A88B-29D2ABCE0EBC}"/>
              </a:ext>
            </a:extLst>
          </p:cNvPr>
          <p:cNvSpPr/>
          <p:nvPr/>
        </p:nvSpPr>
        <p:spPr>
          <a:xfrm>
            <a:off x="323528" y="4739320"/>
            <a:ext cx="8496943" cy="1754326"/>
          </a:xfrm>
          <a:prstGeom prst="rect">
            <a:avLst/>
          </a:prstGeom>
        </p:spPr>
        <p:txBody>
          <a:bodyPr wrap="square">
            <a:spAutoFit/>
          </a:bodyPr>
          <a:lstStyle/>
          <a:p>
            <a:pPr algn="just"/>
            <a:r>
              <a:rPr lang="en-GB" dirty="0">
                <a:solidFill>
                  <a:schemeClr val="tx2">
                    <a:lumMod val="75000"/>
                  </a:schemeClr>
                </a:solidFill>
              </a:rPr>
              <a:t>On the following pages there are links to short courses that will help you to prepare for A Level Geography further.</a:t>
            </a:r>
          </a:p>
          <a:p>
            <a:pPr algn="just"/>
            <a:r>
              <a:rPr lang="en-GB" dirty="0">
                <a:solidFill>
                  <a:schemeClr val="tx2">
                    <a:lumMod val="75000"/>
                  </a:schemeClr>
                </a:solidFill>
              </a:rPr>
              <a:t>It is made clear which are the essential and which are recommended/optional courses. </a:t>
            </a:r>
          </a:p>
          <a:p>
            <a:pPr algn="just"/>
            <a:r>
              <a:rPr lang="en-GB" dirty="0">
                <a:solidFill>
                  <a:schemeClr val="tx2">
                    <a:lumMod val="75000"/>
                  </a:schemeClr>
                </a:solidFill>
              </a:rPr>
              <a:t>If you follow the courses properly, with structure and purpose, for example, by taking notes and following extra research opportunities through links, you will gain a lot from the time you invest. This, in turn will make the transition to A Level Geography easier.</a:t>
            </a:r>
            <a:endParaRPr lang="en-GB" b="1" dirty="0">
              <a:solidFill>
                <a:schemeClr val="tx2">
                  <a:lumMod val="75000"/>
                </a:schemeClr>
              </a:solidFill>
            </a:endParaRPr>
          </a:p>
        </p:txBody>
      </p:sp>
      <p:pic>
        <p:nvPicPr>
          <p:cNvPr id="1026" name="Picture 2" descr="Discover 14 Current Online Learning Trends | Online Colleges | US News">
            <a:extLst>
              <a:ext uri="{FF2B5EF4-FFF2-40B4-BE49-F238E27FC236}">
                <a16:creationId xmlns:a16="http://schemas.microsoft.com/office/drawing/2014/main" id="{B7DA6590-9B17-46ED-B651-21A72E5A2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34465"/>
            <a:ext cx="3168350" cy="2086019"/>
          </a:xfrm>
          <a:prstGeom prst="rect">
            <a:avLst/>
          </a:prstGeom>
          <a:noFill/>
          <a:ln w="25400">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The Open University | Courses and Qualifications">
            <a:extLst>
              <a:ext uri="{FF2B5EF4-FFF2-40B4-BE49-F238E27FC236}">
                <a16:creationId xmlns:a16="http://schemas.microsoft.com/office/drawing/2014/main" id="{F81A1249-A68B-475F-B876-69E579BEA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16" y="3242272"/>
            <a:ext cx="1192043" cy="818154"/>
          </a:xfrm>
          <a:prstGeom prst="rect">
            <a:avLst/>
          </a:prstGeom>
          <a:noFill/>
          <a:ln w="25400">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FutureLearn: Online Courses and Degrees from Top Universities">
            <a:extLst>
              <a:ext uri="{FF2B5EF4-FFF2-40B4-BE49-F238E27FC236}">
                <a16:creationId xmlns:a16="http://schemas.microsoft.com/office/drawing/2014/main" id="{A57CE287-E73F-402E-A4E9-A36CC3148F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916" y="4231856"/>
            <a:ext cx="1192043" cy="419422"/>
          </a:xfrm>
          <a:prstGeom prst="rect">
            <a:avLst/>
          </a:prstGeom>
          <a:noFill/>
          <a:ln w="254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ppt_x"/>
                                          </p:val>
                                        </p:tav>
                                        <p:tav tm="100000">
                                          <p:val>
                                            <p:strVal val="#ppt_x"/>
                                          </p:val>
                                        </p:tav>
                                      </p:tavLst>
                                    </p:anim>
                                    <p:anim calcmode="lin" valueType="num">
                                      <p:cBhvr additive="base">
                                        <p:cTn id="27"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Pre Course Online Learning</a:t>
            </a:r>
          </a:p>
        </p:txBody>
      </p:sp>
      <p:sp>
        <p:nvSpPr>
          <p:cNvPr id="6" name="Rectangle 2"/>
          <p:cNvSpPr txBox="1">
            <a:spLocks noChangeArrowheads="1"/>
          </p:cNvSpPr>
          <p:nvPr/>
        </p:nvSpPr>
        <p:spPr>
          <a:xfrm>
            <a:off x="86679" y="1025352"/>
            <a:ext cx="8856984" cy="5644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b="1" dirty="0"/>
              <a:t>Open Learning (Open University) </a:t>
            </a:r>
            <a:r>
              <a:rPr lang="en-GB" sz="1800" dirty="0"/>
              <a:t>– You will need to create an account, but courses are free:</a:t>
            </a:r>
          </a:p>
          <a:p>
            <a:pPr marL="0" indent="0" algn="just">
              <a:buNone/>
            </a:pPr>
            <a:endParaRPr lang="en-GB" sz="1800" dirty="0"/>
          </a:p>
          <a:p>
            <a:r>
              <a:rPr lang="en-GB" sz="1800" b="1" dirty="0">
                <a:hlinkClick r:id="rId3"/>
              </a:rPr>
              <a:t>Working with our environment: an introduction</a:t>
            </a:r>
            <a:r>
              <a:rPr lang="en-GB" sz="1800" b="1" dirty="0"/>
              <a:t> (11 hours); </a:t>
            </a:r>
            <a:r>
              <a:rPr lang="en-GB" sz="1800" b="1" dirty="0">
                <a:solidFill>
                  <a:srgbClr val="FF0000"/>
                </a:solidFill>
              </a:rPr>
              <a:t>(ESSENTIAL)</a:t>
            </a:r>
          </a:p>
          <a:p>
            <a:r>
              <a:rPr lang="en-GB" sz="1800" b="1" dirty="0">
                <a:hlinkClick r:id="rId4"/>
              </a:rPr>
              <a:t>Environment: understanding atmospheric and ocean flows</a:t>
            </a:r>
            <a:r>
              <a:rPr lang="en-GB" sz="1800" b="1" dirty="0"/>
              <a:t> (10 hours); </a:t>
            </a:r>
            <a:r>
              <a:rPr lang="en-GB" sz="1800" b="1" dirty="0">
                <a:solidFill>
                  <a:srgbClr val="FF0000"/>
                </a:solidFill>
              </a:rPr>
              <a:t>(RECOMMENDED)</a:t>
            </a:r>
            <a:endParaRPr lang="en-GB" sz="1800" b="1" dirty="0"/>
          </a:p>
          <a:p>
            <a:r>
              <a:rPr lang="en-GB" sz="1800" b="1" dirty="0">
                <a:hlinkClick r:id="rId5"/>
              </a:rPr>
              <a:t>Water for life</a:t>
            </a:r>
            <a:r>
              <a:rPr lang="en-GB" sz="1800" b="1" dirty="0"/>
              <a:t> (15 hours); </a:t>
            </a:r>
            <a:r>
              <a:rPr lang="en-GB" sz="1800" b="1" dirty="0">
                <a:solidFill>
                  <a:srgbClr val="FF0000"/>
                </a:solidFill>
              </a:rPr>
              <a:t>(RECOMMENDED) </a:t>
            </a:r>
            <a:endParaRPr lang="en-GB" sz="1800" b="1" dirty="0"/>
          </a:p>
          <a:p>
            <a:r>
              <a:rPr lang="en-GB" sz="1800" b="1" dirty="0">
                <a:hlinkClick r:id="rId6"/>
              </a:rPr>
              <a:t>Environment: treading lightly on the Earth</a:t>
            </a:r>
            <a:r>
              <a:rPr lang="en-GB" sz="1800" b="1" dirty="0"/>
              <a:t> (15 hours); </a:t>
            </a:r>
            <a:r>
              <a:rPr lang="en-GB" sz="1800" b="1" dirty="0">
                <a:solidFill>
                  <a:srgbClr val="FF0000"/>
                </a:solidFill>
              </a:rPr>
              <a:t>(RECOMMENDED) </a:t>
            </a:r>
            <a:endParaRPr lang="en-GB" sz="1800" b="1" dirty="0"/>
          </a:p>
          <a:p>
            <a:r>
              <a:rPr lang="en-GB" sz="1800" b="1" dirty="0">
                <a:hlinkClick r:id="rId7"/>
              </a:rPr>
              <a:t>'Land grab': an environmental issue?</a:t>
            </a:r>
            <a:r>
              <a:rPr lang="en-GB" sz="1800" b="1" dirty="0"/>
              <a:t> (8 hours). </a:t>
            </a:r>
            <a:r>
              <a:rPr lang="en-GB" sz="1800" b="1" dirty="0">
                <a:solidFill>
                  <a:srgbClr val="FF0000"/>
                </a:solidFill>
              </a:rPr>
              <a:t>(OPTIONAL) </a:t>
            </a:r>
            <a:endParaRPr lang="en-GB" sz="1800" b="1" dirty="0"/>
          </a:p>
          <a:p>
            <a:endParaRPr lang="en-GB" sz="1800" b="1" dirty="0"/>
          </a:p>
          <a:p>
            <a:r>
              <a:rPr lang="en-GB" sz="1800" b="1" dirty="0">
                <a:hlinkClick r:id="rId8"/>
              </a:rPr>
              <a:t>Watching the weather</a:t>
            </a:r>
            <a:r>
              <a:rPr lang="en-GB" sz="1800" b="1" dirty="0"/>
              <a:t> (10 hours); </a:t>
            </a:r>
            <a:r>
              <a:rPr lang="en-GB" sz="1800" b="1" dirty="0">
                <a:solidFill>
                  <a:srgbClr val="FF0000"/>
                </a:solidFill>
              </a:rPr>
              <a:t>(RECOMMENDED) </a:t>
            </a:r>
            <a:endParaRPr lang="en-GB" sz="1800" b="1" dirty="0"/>
          </a:p>
          <a:p>
            <a:r>
              <a:rPr lang="en-GB" sz="1800" b="1" dirty="0">
                <a:hlinkClick r:id="rId9"/>
              </a:rPr>
              <a:t>Global Warming</a:t>
            </a:r>
            <a:r>
              <a:rPr lang="en-GB" sz="1800" b="1" dirty="0"/>
              <a:t> (5 hours); </a:t>
            </a:r>
            <a:r>
              <a:rPr lang="en-GB" sz="1800" b="1" dirty="0">
                <a:solidFill>
                  <a:srgbClr val="FF0000"/>
                </a:solidFill>
              </a:rPr>
              <a:t>(RECOMMENDED) </a:t>
            </a:r>
          </a:p>
          <a:p>
            <a:endParaRPr lang="en-GB" sz="1800" b="1" dirty="0"/>
          </a:p>
          <a:p>
            <a:r>
              <a:rPr lang="en-GB" sz="1800" b="1" dirty="0">
                <a:hlinkClick r:id="rId10"/>
              </a:rPr>
              <a:t>An introduction to sustainable energy</a:t>
            </a:r>
            <a:r>
              <a:rPr lang="en-GB" sz="1800" b="1" dirty="0"/>
              <a:t> (3 hours); </a:t>
            </a:r>
            <a:r>
              <a:rPr lang="en-GB" sz="1800" b="1" dirty="0">
                <a:solidFill>
                  <a:srgbClr val="FF0000"/>
                </a:solidFill>
              </a:rPr>
              <a:t>(RECOMMENDED) </a:t>
            </a:r>
          </a:p>
          <a:p>
            <a:r>
              <a:rPr lang="en-GB" sz="1800" b="1" dirty="0">
                <a:hlinkClick r:id="rId11"/>
              </a:rPr>
              <a:t>Why sustainable energy matters</a:t>
            </a:r>
            <a:r>
              <a:rPr lang="en-GB" sz="1800" b="1" dirty="0"/>
              <a:t> (9 hours); </a:t>
            </a:r>
            <a:r>
              <a:rPr lang="en-GB" sz="1800" b="1" dirty="0">
                <a:solidFill>
                  <a:srgbClr val="FF0000"/>
                </a:solidFill>
              </a:rPr>
              <a:t>(RECOMMENDED) </a:t>
            </a:r>
            <a:endParaRPr lang="en-GB" sz="1800" b="1" dirty="0"/>
          </a:p>
          <a:p>
            <a:r>
              <a:rPr lang="en-GB" sz="1800" b="1" dirty="0">
                <a:hlinkClick r:id="rId12"/>
              </a:rPr>
              <a:t>Can renewable energy sources power the world?</a:t>
            </a:r>
            <a:r>
              <a:rPr lang="en-GB" sz="1800" b="1" dirty="0"/>
              <a:t> (24 hours); </a:t>
            </a:r>
            <a:r>
              <a:rPr lang="en-GB" sz="1800" b="1" dirty="0">
                <a:solidFill>
                  <a:srgbClr val="FF0000"/>
                </a:solidFill>
              </a:rPr>
              <a:t>(OPTIONAL) </a:t>
            </a:r>
            <a:endParaRPr lang="en-GB" sz="1800" b="1" dirty="0"/>
          </a:p>
          <a:p>
            <a:endParaRPr lang="en-GB" sz="1800" b="1" dirty="0"/>
          </a:p>
          <a:p>
            <a:r>
              <a:rPr lang="en-GB" sz="1800" b="1" dirty="0">
                <a:hlinkClick r:id="rId13"/>
              </a:rPr>
              <a:t>Earthquakes</a:t>
            </a:r>
            <a:r>
              <a:rPr lang="en-GB" sz="1800" b="1" dirty="0"/>
              <a:t> (8 hours). </a:t>
            </a:r>
            <a:r>
              <a:rPr lang="en-GB" sz="1800" b="1" dirty="0">
                <a:solidFill>
                  <a:srgbClr val="FF0000"/>
                </a:solidFill>
              </a:rPr>
              <a:t>(ESSENTIAL)</a:t>
            </a:r>
            <a:endParaRPr lang="en-GB" sz="18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pPr marL="0" indent="0">
              <a:buNone/>
            </a:pPr>
            <a:endParaRPr lang="en-GB" dirty="0"/>
          </a:p>
        </p:txBody>
      </p:sp>
    </p:spTree>
    <p:extLst>
      <p:ext uri="{BB962C8B-B14F-4D97-AF65-F5344CB8AC3E}">
        <p14:creationId xmlns:p14="http://schemas.microsoft.com/office/powerpoint/2010/main" val="284951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Pre Course Online Learning</a:t>
            </a:r>
          </a:p>
        </p:txBody>
      </p:sp>
      <p:sp>
        <p:nvSpPr>
          <p:cNvPr id="6" name="Rectangle 2"/>
          <p:cNvSpPr txBox="1">
            <a:spLocks noChangeArrowheads="1"/>
          </p:cNvSpPr>
          <p:nvPr/>
        </p:nvSpPr>
        <p:spPr>
          <a:xfrm>
            <a:off x="86679" y="1025352"/>
            <a:ext cx="8856984" cy="5644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000" b="1" dirty="0"/>
              <a:t>Future Learn </a:t>
            </a:r>
            <a:r>
              <a:rPr lang="en-GB" sz="2000" dirty="0"/>
              <a:t>– You will need to create an account, but courses are free:</a:t>
            </a:r>
          </a:p>
          <a:p>
            <a:pPr marL="0" indent="0" algn="just">
              <a:buNone/>
            </a:pPr>
            <a:endParaRPr lang="en-GB" sz="2000" dirty="0"/>
          </a:p>
          <a:p>
            <a:r>
              <a:rPr lang="en-GB" sz="2000" b="1" dirty="0">
                <a:hlinkClick r:id="rId3"/>
              </a:rPr>
              <a:t>Big Data and the Environment</a:t>
            </a:r>
            <a:r>
              <a:rPr lang="en-GB" sz="2000" b="1" dirty="0"/>
              <a:t> (3 hours per week over 3 weeks); </a:t>
            </a:r>
            <a:r>
              <a:rPr lang="en-GB" sz="2000" b="1" dirty="0">
                <a:solidFill>
                  <a:srgbClr val="FF0000"/>
                </a:solidFill>
              </a:rPr>
              <a:t>(RECOMMENDED)</a:t>
            </a:r>
            <a:endParaRPr lang="en-GB" sz="2000" b="1" dirty="0"/>
          </a:p>
          <a:p>
            <a:endParaRPr lang="en-GB" sz="2000" b="1" dirty="0"/>
          </a:p>
          <a:p>
            <a:r>
              <a:rPr lang="en-GB" sz="2000" b="1" dirty="0">
                <a:hlinkClick r:id="rId4"/>
              </a:rPr>
              <a:t>Climate Change: The Science</a:t>
            </a:r>
            <a:r>
              <a:rPr lang="en-GB" sz="2000" b="1" dirty="0"/>
              <a:t> (3 hours per week over 4 weeks); </a:t>
            </a:r>
            <a:r>
              <a:rPr lang="en-GB" sz="2000" b="1" dirty="0">
                <a:solidFill>
                  <a:srgbClr val="FF0000"/>
                </a:solidFill>
              </a:rPr>
              <a:t>(RECOMMENDED) </a:t>
            </a:r>
            <a:endParaRPr lang="en-GB" sz="2000" b="1" dirty="0"/>
          </a:p>
          <a:p>
            <a:r>
              <a:rPr lang="en-GB" sz="2000" b="1" dirty="0">
                <a:hlinkClick r:id="rId5"/>
              </a:rPr>
              <a:t>Causes of Climate Change</a:t>
            </a:r>
            <a:r>
              <a:rPr lang="en-GB" sz="2000" b="1" dirty="0"/>
              <a:t> (4 hours per week over 3 weeks); </a:t>
            </a:r>
            <a:r>
              <a:rPr lang="en-GB" sz="2000" b="1" dirty="0">
                <a:solidFill>
                  <a:srgbClr val="FF0000"/>
                </a:solidFill>
              </a:rPr>
              <a:t>(ESSENTIAL)</a:t>
            </a:r>
            <a:endParaRPr lang="en-GB" sz="2000" b="1" dirty="0"/>
          </a:p>
          <a:p>
            <a:r>
              <a:rPr lang="en-GB" sz="2000" b="1" dirty="0">
                <a:hlinkClick r:id="rId6"/>
              </a:rPr>
              <a:t>Tipping Points: Climate Change and Society</a:t>
            </a:r>
            <a:r>
              <a:rPr lang="en-GB" sz="2000" b="1" dirty="0"/>
              <a:t> (3 hours per week over 2 weeks); </a:t>
            </a:r>
            <a:r>
              <a:rPr lang="en-GB" sz="2000" b="1" dirty="0">
                <a:solidFill>
                  <a:srgbClr val="FF0000"/>
                </a:solidFill>
              </a:rPr>
              <a:t>(RECOMMENDED) </a:t>
            </a:r>
            <a:endParaRPr lang="en-GB" sz="2000" b="1" dirty="0"/>
          </a:p>
          <a:p>
            <a:r>
              <a:rPr lang="en-GB" sz="2000" b="1" dirty="0">
                <a:hlinkClick r:id="rId7"/>
              </a:rPr>
              <a:t>Climate Change: Solutions</a:t>
            </a:r>
            <a:r>
              <a:rPr lang="en-GB" sz="2000" b="1" dirty="0"/>
              <a:t> (3 hours per week over 4 weeks); </a:t>
            </a:r>
            <a:r>
              <a:rPr lang="en-GB" sz="2000" b="1" dirty="0">
                <a:solidFill>
                  <a:srgbClr val="FF0000"/>
                </a:solidFill>
              </a:rPr>
              <a:t>(ESSENTIAL)</a:t>
            </a:r>
            <a:endParaRPr lang="en-GB" sz="2000" b="1" dirty="0"/>
          </a:p>
          <a:p>
            <a:endParaRPr lang="en-GB" sz="2000" b="1" dirty="0"/>
          </a:p>
          <a:p>
            <a:r>
              <a:rPr lang="en-GB" sz="2000" b="1" dirty="0">
                <a:hlinkClick r:id="rId8"/>
              </a:rPr>
              <a:t>Transforming Energy Systems: Why Governance Matters</a:t>
            </a:r>
            <a:r>
              <a:rPr lang="en-GB" sz="2000" b="1" dirty="0"/>
              <a:t> (4 hours per week over 4 weeks). </a:t>
            </a:r>
            <a:r>
              <a:rPr lang="en-GB" sz="2000" b="1" dirty="0">
                <a:solidFill>
                  <a:srgbClr val="FF0000"/>
                </a:solidFill>
              </a:rPr>
              <a:t>(RECOMMENDED) </a:t>
            </a:r>
            <a:endParaRPr lang="en-GB" sz="2000" b="1" dirty="0"/>
          </a:p>
          <a:p>
            <a:endParaRPr lang="en-GB" sz="20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pPr marL="0" indent="0">
              <a:buNone/>
            </a:pPr>
            <a:endParaRPr lang="en-GB" sz="2800" dirty="0"/>
          </a:p>
        </p:txBody>
      </p:sp>
    </p:spTree>
    <p:extLst>
      <p:ext uri="{BB962C8B-B14F-4D97-AF65-F5344CB8AC3E}">
        <p14:creationId xmlns:p14="http://schemas.microsoft.com/office/powerpoint/2010/main" val="173843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Pre Course Online Learning</a:t>
            </a:r>
          </a:p>
        </p:txBody>
      </p:sp>
      <p:sp>
        <p:nvSpPr>
          <p:cNvPr id="6" name="Rectangle 2"/>
          <p:cNvSpPr txBox="1">
            <a:spLocks noChangeArrowheads="1"/>
          </p:cNvSpPr>
          <p:nvPr/>
        </p:nvSpPr>
        <p:spPr>
          <a:xfrm>
            <a:off x="86679" y="1025352"/>
            <a:ext cx="8856984" cy="5644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000" b="1" dirty="0"/>
              <a:t>Future Learn (Continued) </a:t>
            </a:r>
            <a:r>
              <a:rPr lang="en-GB" sz="2000" dirty="0"/>
              <a:t>– You will need to create an account, but courses are free:</a:t>
            </a:r>
          </a:p>
          <a:p>
            <a:pPr marL="0" indent="0" algn="just">
              <a:buNone/>
            </a:pPr>
            <a:endParaRPr lang="en-GB" sz="2000" dirty="0"/>
          </a:p>
          <a:p>
            <a:r>
              <a:rPr lang="en-GB" sz="2000" b="1" dirty="0">
                <a:hlinkClick r:id="rId3"/>
              </a:rPr>
              <a:t>Extreme Geological Events</a:t>
            </a:r>
            <a:r>
              <a:rPr lang="en-GB" sz="2000" b="1" dirty="0"/>
              <a:t> (4 hours per week over 3 weeks); </a:t>
            </a:r>
            <a:r>
              <a:rPr lang="en-GB" sz="2000" b="1" dirty="0">
                <a:solidFill>
                  <a:srgbClr val="FF0000"/>
                </a:solidFill>
              </a:rPr>
              <a:t>(ESSENTIAL)</a:t>
            </a:r>
            <a:endParaRPr lang="en-GB" sz="2000" b="1" dirty="0"/>
          </a:p>
          <a:p>
            <a:r>
              <a:rPr lang="en-GB" sz="2000" b="1" dirty="0">
                <a:hlinkClick r:id="rId4"/>
              </a:rPr>
              <a:t>An Introduction to Emergency Planning and Preparedness</a:t>
            </a:r>
            <a:r>
              <a:rPr lang="en-GB" sz="2000" b="1" dirty="0"/>
              <a:t> (3 hours per week over 2 weeks); </a:t>
            </a:r>
            <a:r>
              <a:rPr lang="en-GB" sz="2000" b="1" dirty="0">
                <a:solidFill>
                  <a:srgbClr val="FF0000"/>
                </a:solidFill>
              </a:rPr>
              <a:t>(RECOMMENDED) </a:t>
            </a:r>
            <a:endParaRPr lang="en-GB" sz="2000" b="1" dirty="0"/>
          </a:p>
          <a:p>
            <a:endParaRPr lang="en-GB" sz="2000" b="1" dirty="0"/>
          </a:p>
          <a:p>
            <a:r>
              <a:rPr lang="en-GB" sz="2000" b="1" dirty="0">
                <a:hlinkClick r:id="rId5"/>
              </a:rPr>
              <a:t>Come Rain or Shine: Understanding the Weather</a:t>
            </a:r>
            <a:r>
              <a:rPr lang="en-GB" sz="2000" b="1" dirty="0"/>
              <a:t> (3 hours per week over 3 weeks); </a:t>
            </a:r>
            <a:r>
              <a:rPr lang="en-GB" sz="2000" b="1" dirty="0">
                <a:solidFill>
                  <a:srgbClr val="FF0000"/>
                </a:solidFill>
              </a:rPr>
              <a:t>(RECOMMENDED) </a:t>
            </a:r>
            <a:endParaRPr lang="en-GB" sz="2000" b="1" dirty="0"/>
          </a:p>
          <a:p>
            <a:endParaRPr lang="en-GB" sz="2000" b="1" dirty="0">
              <a:hlinkClick r:id="rId6"/>
            </a:endParaRPr>
          </a:p>
          <a:p>
            <a:r>
              <a:rPr lang="en-GB" sz="2000" b="1" dirty="0">
                <a:hlinkClick r:id="rId6"/>
              </a:rPr>
              <a:t>Environmental Justice</a:t>
            </a:r>
            <a:r>
              <a:rPr lang="en-GB" sz="2000" b="1" dirty="0"/>
              <a:t> (4 hours per week over 5 weeks). </a:t>
            </a:r>
            <a:r>
              <a:rPr lang="en-GB" sz="2000" b="1" dirty="0">
                <a:solidFill>
                  <a:srgbClr val="FF0000"/>
                </a:solidFill>
              </a:rPr>
              <a:t>(RECOMMENDED) </a:t>
            </a:r>
          </a:p>
          <a:p>
            <a:endParaRPr lang="en-GB" sz="2000" b="1" dirty="0">
              <a:solidFill>
                <a:srgbClr val="FF0000"/>
              </a:solidFill>
            </a:endParaRPr>
          </a:p>
          <a:p>
            <a:r>
              <a:rPr lang="en-GB" sz="2000" b="1" dirty="0">
                <a:hlinkClick r:id="rId7"/>
              </a:rPr>
              <a:t>Cultural Heritage and the City </a:t>
            </a:r>
            <a:r>
              <a:rPr lang="en-GB" sz="2000" b="1" dirty="0"/>
              <a:t>(4 hours per week over 3 weeks); </a:t>
            </a:r>
            <a:r>
              <a:rPr lang="en-GB" sz="2000" b="1" dirty="0">
                <a:solidFill>
                  <a:srgbClr val="FF0000"/>
                </a:solidFill>
              </a:rPr>
              <a:t>(ESSENTIAL)</a:t>
            </a:r>
            <a:endParaRPr lang="en-GB" sz="2000" b="1" dirty="0"/>
          </a:p>
          <a:p>
            <a:r>
              <a:rPr lang="en-GB" sz="2000" b="1" dirty="0">
                <a:hlinkClick r:id="rId8"/>
              </a:rPr>
              <a:t>Migration and Cities </a:t>
            </a:r>
            <a:r>
              <a:rPr lang="en-GB" sz="2000" b="1" dirty="0"/>
              <a:t>(3 hours per week over 3 weeks); </a:t>
            </a:r>
            <a:r>
              <a:rPr lang="en-GB" sz="2000" b="1" dirty="0">
                <a:solidFill>
                  <a:srgbClr val="FF0000"/>
                </a:solidFill>
              </a:rPr>
              <a:t>(RECOMMENDED) </a:t>
            </a:r>
            <a:endParaRPr lang="en-GB" sz="2000" b="1" dirty="0"/>
          </a:p>
          <a:p>
            <a:r>
              <a:rPr lang="en-US" sz="2000" b="1" dirty="0">
                <a:hlinkClick r:id="rId9"/>
              </a:rPr>
              <a:t>Sustainable Cities: Governing Urban Adaptation Under Climate Change </a:t>
            </a:r>
            <a:r>
              <a:rPr lang="en-GB" sz="2000" b="1" dirty="0"/>
              <a:t>(3 hours per week over 3 weeks); </a:t>
            </a:r>
            <a:r>
              <a:rPr lang="en-GB" sz="2000" b="1" dirty="0">
                <a:solidFill>
                  <a:srgbClr val="FF0000"/>
                </a:solidFill>
              </a:rPr>
              <a:t>(OPTIONAL) </a:t>
            </a:r>
            <a:endParaRPr lang="en-GB" sz="20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pPr marL="0" indent="0">
              <a:buNone/>
            </a:pPr>
            <a:endParaRPr lang="en-GB" sz="2800" dirty="0"/>
          </a:p>
        </p:txBody>
      </p:sp>
    </p:spTree>
    <p:extLst>
      <p:ext uri="{BB962C8B-B14F-4D97-AF65-F5344CB8AC3E}">
        <p14:creationId xmlns:p14="http://schemas.microsoft.com/office/powerpoint/2010/main" val="144109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6091F-CF28-4842-A368-DB250329A9BB}"/>
              </a:ext>
            </a:extLst>
          </p:cNvPr>
          <p:cNvSpPr/>
          <p:nvPr/>
        </p:nvSpPr>
        <p:spPr>
          <a:xfrm>
            <a:off x="323528" y="2089602"/>
            <a:ext cx="8424936" cy="4708981"/>
          </a:xfrm>
          <a:prstGeom prst="rect">
            <a:avLst/>
          </a:prstGeom>
        </p:spPr>
        <p:txBody>
          <a:bodyPr wrap="square">
            <a:spAutoFit/>
          </a:bodyPr>
          <a:lstStyle/>
          <a:p>
            <a:r>
              <a:rPr lang="en-GB" sz="2000" dirty="0">
                <a:hlinkClick r:id="rId3"/>
              </a:rPr>
              <a:t>Geography in the News; </a:t>
            </a:r>
            <a:endParaRPr lang="en-GB" sz="2000" dirty="0"/>
          </a:p>
          <a:p>
            <a:endParaRPr lang="en-GB" sz="2000" dirty="0"/>
          </a:p>
          <a:p>
            <a:r>
              <a:rPr lang="en-GB" sz="2000" dirty="0">
                <a:hlinkClick r:id="rId4"/>
              </a:rPr>
              <a:t>Geographical Magazine (from the Royal Geographical Society)</a:t>
            </a:r>
            <a:r>
              <a:rPr lang="en-GB" sz="2000" dirty="0"/>
              <a:t>;</a:t>
            </a:r>
          </a:p>
          <a:p>
            <a:endParaRPr lang="en-US" sz="2000" dirty="0"/>
          </a:p>
          <a:p>
            <a:r>
              <a:rPr lang="en-GB" sz="2000" dirty="0">
                <a:hlinkClick r:id="rId5"/>
              </a:rPr>
              <a:t>National Geographic</a:t>
            </a:r>
            <a:r>
              <a:rPr lang="en-GB" sz="2000" dirty="0"/>
              <a:t>;</a:t>
            </a:r>
          </a:p>
          <a:p>
            <a:endParaRPr lang="en-US" sz="2000" dirty="0"/>
          </a:p>
          <a:p>
            <a:r>
              <a:rPr lang="en-GB" sz="2000" dirty="0">
                <a:hlinkClick r:id="rId6"/>
              </a:rPr>
              <a:t>Geography at Science Daily</a:t>
            </a:r>
            <a:r>
              <a:rPr lang="en-GB" sz="2000" dirty="0"/>
              <a:t>;</a:t>
            </a:r>
          </a:p>
          <a:p>
            <a:endParaRPr lang="en-US" sz="2000" dirty="0"/>
          </a:p>
          <a:p>
            <a:r>
              <a:rPr lang="en-US" sz="2000" dirty="0">
                <a:hlinkClick r:id="rId7"/>
              </a:rPr>
              <a:t>BBC Science and Environment</a:t>
            </a:r>
            <a:r>
              <a:rPr lang="en-US" sz="2000" dirty="0"/>
              <a:t>;</a:t>
            </a:r>
          </a:p>
          <a:p>
            <a:endParaRPr lang="en-US" sz="2000" dirty="0"/>
          </a:p>
          <a:p>
            <a:r>
              <a:rPr lang="en-US" sz="2000" dirty="0">
                <a:hlinkClick r:id="rId8"/>
              </a:rPr>
              <a:t>Sky News Environment</a:t>
            </a:r>
            <a:r>
              <a:rPr lang="en-US" sz="2000" dirty="0"/>
              <a:t>;</a:t>
            </a:r>
          </a:p>
          <a:p>
            <a:endParaRPr lang="en-US" sz="2000" dirty="0"/>
          </a:p>
          <a:p>
            <a:r>
              <a:rPr lang="en-US" sz="2000" dirty="0">
                <a:hlinkClick r:id="rId9"/>
              </a:rPr>
              <a:t>The Conversation</a:t>
            </a:r>
            <a:r>
              <a:rPr lang="en-US" sz="2000" dirty="0"/>
              <a:t>;</a:t>
            </a:r>
          </a:p>
          <a:p>
            <a:endParaRPr lang="en-US" sz="2000" dirty="0">
              <a:cs typeface="Calibri"/>
            </a:endParaRPr>
          </a:p>
          <a:p>
            <a:r>
              <a:rPr lang="en-GB" sz="2000" dirty="0">
                <a:hlinkClick r:id="rId10"/>
              </a:rPr>
              <a:t>Ted Talks </a:t>
            </a:r>
            <a:r>
              <a:rPr lang="en-GB" sz="2000" dirty="0"/>
              <a:t>(Use keywords in the search bar to filter Geography relevant content).</a:t>
            </a:r>
          </a:p>
        </p:txBody>
      </p:sp>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Wider Reading </a:t>
            </a:r>
          </a:p>
        </p:txBody>
      </p:sp>
      <p:sp>
        <p:nvSpPr>
          <p:cNvPr id="6" name="Rectangle 2"/>
          <p:cNvSpPr txBox="1">
            <a:spLocks noChangeArrowheads="1"/>
          </p:cNvSpPr>
          <p:nvPr/>
        </p:nvSpPr>
        <p:spPr>
          <a:xfrm>
            <a:off x="323528" y="1026224"/>
            <a:ext cx="8496943" cy="108012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1">
                    <a:lumMod val="85000"/>
                    <a:lumOff val="15000"/>
                  </a:schemeClr>
                </a:solidFill>
              </a:rPr>
              <a:t>Regularly accessing the resources below will help to develop your wider understanding of the key concepts in Geography and knowledge of some recent case studies:</a:t>
            </a:r>
          </a:p>
        </p:txBody>
      </p:sp>
      <p:pic>
        <p:nvPicPr>
          <p:cNvPr id="3" name="Picture 2">
            <a:extLst>
              <a:ext uri="{FF2B5EF4-FFF2-40B4-BE49-F238E27FC236}">
                <a16:creationId xmlns:a16="http://schemas.microsoft.com/office/drawing/2014/main" id="{A7348369-1236-47C5-A8BF-2140F26AF5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4079" y="3822892"/>
            <a:ext cx="4711882" cy="1259142"/>
          </a:xfrm>
          <a:prstGeom prst="rect">
            <a:avLst/>
          </a:prstGeom>
        </p:spPr>
      </p:pic>
    </p:spTree>
    <p:extLst>
      <p:ext uri="{BB962C8B-B14F-4D97-AF65-F5344CB8AC3E}">
        <p14:creationId xmlns:p14="http://schemas.microsoft.com/office/powerpoint/2010/main" val="19532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620688"/>
            <a:ext cx="8229600"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200" dirty="0">
                <a:solidFill>
                  <a:schemeClr val="tx2">
                    <a:lumMod val="75000"/>
                  </a:schemeClr>
                </a:solidFill>
              </a:rPr>
              <a:t>Remember, the more time you spend working through this resource, the better equipped you will be for A Level Geography.</a:t>
            </a:r>
          </a:p>
          <a:p>
            <a:pPr marL="0" indent="0" algn="just">
              <a:buNone/>
            </a:pPr>
            <a:endParaRPr lang="en-GB" sz="2200" dirty="0">
              <a:solidFill>
                <a:schemeClr val="tx2">
                  <a:lumMod val="75000"/>
                </a:schemeClr>
              </a:solidFill>
            </a:endParaRPr>
          </a:p>
          <a:p>
            <a:pPr marL="0" indent="0" algn="just">
              <a:buNone/>
            </a:pPr>
            <a:r>
              <a:rPr lang="en-GB" sz="2200" dirty="0">
                <a:solidFill>
                  <a:schemeClr val="tx2">
                    <a:lumMod val="75000"/>
                  </a:schemeClr>
                </a:solidFill>
              </a:rPr>
              <a:t>I am sure that if you find these resources interesting and you enjoyed your GCSE Geography course, you will find pleasure and fulfilment studying A Level Geography. </a:t>
            </a:r>
          </a:p>
          <a:p>
            <a:pPr marL="0" indent="0" algn="just">
              <a:buNone/>
            </a:pPr>
            <a:endParaRPr lang="en-GB" sz="2200" dirty="0">
              <a:solidFill>
                <a:schemeClr val="tx2">
                  <a:lumMod val="75000"/>
                </a:schemeClr>
              </a:solidFill>
            </a:endParaRPr>
          </a:p>
          <a:p>
            <a:pPr marL="0" indent="0" algn="just">
              <a:buNone/>
            </a:pPr>
            <a:r>
              <a:rPr lang="en-GB" sz="2200" dirty="0">
                <a:solidFill>
                  <a:schemeClr val="tx2">
                    <a:lumMod val="75000"/>
                  </a:schemeClr>
                </a:solidFill>
              </a:rPr>
              <a:t>Please do not hesitate to contact me if you require any further assistance with any of the Online Learning tasks or you have any questions related to the A Level Geography course.</a:t>
            </a:r>
          </a:p>
          <a:p>
            <a:pPr marL="0" indent="0" algn="just">
              <a:buNone/>
            </a:pPr>
            <a:endParaRPr lang="en-GB" sz="2200" dirty="0">
              <a:solidFill>
                <a:schemeClr val="tx2">
                  <a:lumMod val="75000"/>
                </a:schemeClr>
              </a:solidFill>
            </a:endParaRPr>
          </a:p>
          <a:p>
            <a:pPr marL="0" indent="0" algn="just">
              <a:buNone/>
            </a:pPr>
            <a:r>
              <a:rPr lang="en-GB" sz="2200" dirty="0">
                <a:solidFill>
                  <a:schemeClr val="tx2">
                    <a:lumMod val="75000"/>
                  </a:schemeClr>
                </a:solidFill>
              </a:rPr>
              <a:t>We look forward to seeing you in September.</a:t>
            </a:r>
          </a:p>
          <a:p>
            <a:pPr marL="0" indent="0" algn="just">
              <a:buNone/>
            </a:pPr>
            <a:r>
              <a:rPr lang="en-GB" sz="2200" dirty="0"/>
              <a:t>			</a:t>
            </a:r>
          </a:p>
          <a:p>
            <a:pPr marL="0" indent="0" algn="just">
              <a:buNone/>
            </a:pPr>
            <a:r>
              <a:rPr lang="en-GB" sz="2200" b="1" i="1" dirty="0">
                <a:solidFill>
                  <a:schemeClr val="tx2">
                    <a:lumMod val="40000"/>
                    <a:lumOff val="60000"/>
                  </a:schemeClr>
                </a:solidFill>
                <a:effectLst>
                  <a:outerShdw blurRad="50800" dist="50800" dir="5400000" algn="ctr" rotWithShape="0">
                    <a:schemeClr val="bg1">
                      <a:lumMod val="50000"/>
                    </a:schemeClr>
                  </a:outerShdw>
                </a:effectLst>
              </a:rPr>
              <a:t>Mr Ahern – Head of Humanities</a:t>
            </a:r>
          </a:p>
          <a:p>
            <a:pPr marL="0" indent="0" algn="just">
              <a:buNone/>
            </a:pPr>
            <a:r>
              <a:rPr lang="en-GB" sz="2200" b="1" i="1" dirty="0">
                <a:solidFill>
                  <a:schemeClr val="tx2">
                    <a:lumMod val="40000"/>
                    <a:lumOff val="60000"/>
                  </a:schemeClr>
                </a:solidFill>
                <a:effectLst>
                  <a:outerShdw blurRad="50800" dist="50800" dir="5400000" algn="ctr" rotWithShape="0">
                    <a:schemeClr val="bg1">
                      <a:lumMod val="50000"/>
                    </a:schemeClr>
                  </a:outerShdw>
                </a:effectLst>
              </a:rPr>
              <a:t>Email - </a:t>
            </a:r>
            <a:r>
              <a:rPr lang="en-GB" sz="2200" b="1" i="1" dirty="0">
                <a:solidFill>
                  <a:srgbClr val="FF7E79"/>
                </a:solidFill>
              </a:rPr>
              <a:t>pahern@clrchs.co.uk</a:t>
            </a:r>
          </a:p>
        </p:txBody>
      </p:sp>
      <p:pic>
        <p:nvPicPr>
          <p:cNvPr id="4" name="Picture 3">
            <a:extLst>
              <a:ext uri="{FF2B5EF4-FFF2-40B4-BE49-F238E27FC236}">
                <a16:creationId xmlns:a16="http://schemas.microsoft.com/office/drawing/2014/main" id="{0970B3B8-8276-42C5-B54C-2347D7A765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tretch>
            <a:fillRect/>
          </a:stretch>
        </p:blipFill>
        <p:spPr>
          <a:xfrm>
            <a:off x="6444208" y="4011796"/>
            <a:ext cx="4687441" cy="5522729"/>
          </a:xfrm>
          <a:prstGeom prst="rect">
            <a:avLst/>
          </a:prstGeom>
          <a:effectLst>
            <a:glow>
              <a:schemeClr val="accent1">
                <a:alpha val="60000"/>
              </a:schemeClr>
            </a:glow>
            <a:outerShdw blurRad="1270000" dist="50800" dir="5400000" algn="ctr" rotWithShape="0">
              <a:srgbClr val="000000">
                <a:alpha val="0"/>
              </a:srgbClr>
            </a:outerShdw>
            <a:softEdge rad="1041400"/>
          </a:effectLst>
        </p:spPr>
      </p:pic>
    </p:spTree>
    <p:extLst>
      <p:ext uri="{BB962C8B-B14F-4D97-AF65-F5344CB8AC3E}">
        <p14:creationId xmlns:p14="http://schemas.microsoft.com/office/powerpoint/2010/main" val="6088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6632"/>
            <a:ext cx="8229600" cy="648072"/>
          </a:xfrm>
        </p:spPr>
        <p:txBody>
          <a:bodyPr>
            <a:noAutofit/>
          </a:bodyPr>
          <a:lstStyle/>
          <a:p>
            <a:r>
              <a:rPr lang="en-GB" b="1" dirty="0">
                <a:solidFill>
                  <a:srgbClr val="FF7E79"/>
                </a:solidFill>
                <a:effectLst>
                  <a:outerShdw blurRad="50800" dist="50800" dir="5400000" algn="ctr" rotWithShape="0">
                    <a:schemeClr val="tx1"/>
                  </a:outerShdw>
                </a:effectLst>
              </a:rPr>
              <a:t>Welcome</a:t>
            </a:r>
          </a:p>
        </p:txBody>
      </p:sp>
      <p:sp>
        <p:nvSpPr>
          <p:cNvPr id="6" name="Rectangle 2"/>
          <p:cNvSpPr txBox="1">
            <a:spLocks noChangeArrowheads="1"/>
          </p:cNvSpPr>
          <p:nvPr/>
        </p:nvSpPr>
        <p:spPr>
          <a:xfrm>
            <a:off x="457200" y="995458"/>
            <a:ext cx="3826769" cy="2880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1">
                    <a:lumMod val="75000"/>
                    <a:lumOff val="25000"/>
                  </a:schemeClr>
                </a:solidFill>
              </a:rPr>
              <a:t>We would like to congratulate you for taking the time to seriously consider choosing Geography as one of your A Level subjects.  </a:t>
            </a:r>
          </a:p>
          <a:p>
            <a:pPr marL="0" indent="0" algn="just">
              <a:buNone/>
            </a:pPr>
            <a:r>
              <a:rPr lang="en-GB" sz="1800" dirty="0">
                <a:solidFill>
                  <a:schemeClr val="tx1">
                    <a:lumMod val="75000"/>
                    <a:lumOff val="25000"/>
                  </a:schemeClr>
                </a:solidFill>
              </a:rPr>
              <a:t>Geography is an increasingly relevant, dynamic and academically rigorous subject that helps you to make sense of the world around you. This is reflected in the fact that Geographers are among the most employable university graduates. </a:t>
            </a:r>
          </a:p>
          <a:p>
            <a:pPr marL="0" indent="0">
              <a:buNone/>
            </a:pPr>
            <a:endParaRPr lang="en-US" sz="2400" b="1" dirty="0">
              <a:solidFill>
                <a:schemeClr val="tx1">
                  <a:lumMod val="75000"/>
                  <a:lumOff val="25000"/>
                </a:schemeClr>
              </a:solidFill>
            </a:endParaRPr>
          </a:p>
        </p:txBody>
      </p:sp>
      <p:sp>
        <p:nvSpPr>
          <p:cNvPr id="2" name="Rectangle 1">
            <a:extLst>
              <a:ext uri="{FF2B5EF4-FFF2-40B4-BE49-F238E27FC236}">
                <a16:creationId xmlns:a16="http://schemas.microsoft.com/office/drawing/2014/main" id="{A196AC2E-524D-41BB-A06B-337092FDAC4A}"/>
              </a:ext>
            </a:extLst>
          </p:cNvPr>
          <p:cNvSpPr/>
          <p:nvPr/>
        </p:nvSpPr>
        <p:spPr>
          <a:xfrm>
            <a:off x="4860031" y="1632529"/>
            <a:ext cx="3826769" cy="3970318"/>
          </a:xfrm>
          <a:prstGeom prst="rect">
            <a:avLst/>
          </a:prstGeom>
        </p:spPr>
        <p:txBody>
          <a:bodyPr wrap="square">
            <a:spAutoFit/>
          </a:bodyPr>
          <a:lstStyle/>
          <a:p>
            <a:pPr algn="just"/>
            <a:r>
              <a:rPr lang="en-GB" dirty="0">
                <a:solidFill>
                  <a:schemeClr val="tx2">
                    <a:lumMod val="75000"/>
                  </a:schemeClr>
                </a:solidFill>
              </a:rPr>
              <a:t>The Geography Department prides itself on hard work and commitment to help its students achieve the best grades they can. </a:t>
            </a:r>
          </a:p>
          <a:p>
            <a:pPr algn="just"/>
            <a:r>
              <a:rPr lang="en-GB" dirty="0">
                <a:solidFill>
                  <a:schemeClr val="tx2">
                    <a:lumMod val="75000"/>
                  </a:schemeClr>
                </a:solidFill>
              </a:rPr>
              <a:t>In return, we ask our students for dedication and determination to ensure their own success in the subject.</a:t>
            </a:r>
          </a:p>
          <a:p>
            <a:pPr algn="just"/>
            <a:r>
              <a:rPr lang="en-GB" dirty="0">
                <a:solidFill>
                  <a:schemeClr val="tx2">
                    <a:lumMod val="75000"/>
                  </a:schemeClr>
                </a:solidFill>
              </a:rPr>
              <a:t>We are confident that if you choose A Level Geography you will experience a course that challenges, stimulates and supports you throughout, resulting in a  well earned and desirable qualification that will benefit you for life. </a:t>
            </a:r>
          </a:p>
        </p:txBody>
      </p:sp>
      <p:sp>
        <p:nvSpPr>
          <p:cNvPr id="3" name="Rectangle 2">
            <a:extLst>
              <a:ext uri="{FF2B5EF4-FFF2-40B4-BE49-F238E27FC236}">
                <a16:creationId xmlns:a16="http://schemas.microsoft.com/office/drawing/2014/main" id="{F11B5215-6772-49E3-BC87-AFFE04297028}"/>
              </a:ext>
            </a:extLst>
          </p:cNvPr>
          <p:cNvSpPr/>
          <p:nvPr/>
        </p:nvSpPr>
        <p:spPr>
          <a:xfrm>
            <a:off x="2528142" y="5973310"/>
            <a:ext cx="6085659" cy="369332"/>
          </a:xfrm>
          <a:prstGeom prst="rect">
            <a:avLst/>
          </a:prstGeom>
          <a:ln w="25400">
            <a:solidFill>
              <a:schemeClr val="tx2">
                <a:lumMod val="50000"/>
              </a:schemeClr>
            </a:solidFill>
          </a:ln>
        </p:spPr>
        <p:txBody>
          <a:bodyPr wrap="square">
            <a:spAutoFit/>
          </a:bodyPr>
          <a:lstStyle/>
          <a:p>
            <a:pPr algn="just"/>
            <a:r>
              <a:rPr lang="en-GB" dirty="0">
                <a:solidFill>
                  <a:schemeClr val="tx2">
                    <a:lumMod val="40000"/>
                    <a:lumOff val="60000"/>
                  </a:schemeClr>
                </a:solidFill>
                <a:effectLst>
                  <a:outerShdw blurRad="38100" dist="38100" dir="2700000" algn="tl">
                    <a:srgbClr val="000000">
                      <a:alpha val="43137"/>
                    </a:srgbClr>
                  </a:outerShdw>
                </a:effectLst>
              </a:rPr>
              <a:t>Click the image for more about where Geography can take you.</a:t>
            </a:r>
            <a:endParaRPr lang="en-GB" b="1" i="1" dirty="0">
              <a:solidFill>
                <a:schemeClr val="tx2">
                  <a:lumMod val="40000"/>
                  <a:lumOff val="60000"/>
                </a:schemeClr>
              </a:solidFill>
              <a:effectLst>
                <a:outerShdw blurRad="38100" dist="38100" dir="2700000" algn="tl">
                  <a:srgbClr val="000000">
                    <a:alpha val="43137"/>
                  </a:srgbClr>
                </a:outerShdw>
              </a:effectLst>
            </a:endParaRPr>
          </a:p>
        </p:txBody>
      </p:sp>
      <p:pic>
        <p:nvPicPr>
          <p:cNvPr id="5" name="Picture 4">
            <a:hlinkClick r:id="rId3"/>
            <a:extLst>
              <a:ext uri="{FF2B5EF4-FFF2-40B4-BE49-F238E27FC236}">
                <a16:creationId xmlns:a16="http://schemas.microsoft.com/office/drawing/2014/main" id="{5DEA3B40-8096-44C1-B498-C8F4A0A327D4}"/>
              </a:ext>
            </a:extLst>
          </p:cNvPr>
          <p:cNvPicPr>
            <a:picLocks noChangeAspect="1"/>
          </p:cNvPicPr>
          <p:nvPr/>
        </p:nvPicPr>
        <p:blipFill>
          <a:blip r:embed="rId4"/>
          <a:stretch>
            <a:fillRect/>
          </a:stretch>
        </p:blipFill>
        <p:spPr>
          <a:xfrm>
            <a:off x="534121" y="4574955"/>
            <a:ext cx="1994021" cy="1994021"/>
          </a:xfrm>
          <a:prstGeom prst="rect">
            <a:avLst/>
          </a:prstGeom>
          <a:ln w="34925">
            <a:solidFill>
              <a:schemeClr val="tx2">
                <a:lumMod val="50000"/>
              </a:schemeClr>
            </a:solidFill>
          </a:ln>
        </p:spPr>
      </p:pic>
    </p:spTree>
    <p:extLst>
      <p:ext uri="{BB962C8B-B14F-4D97-AF65-F5344CB8AC3E}">
        <p14:creationId xmlns:p14="http://schemas.microsoft.com/office/powerpoint/2010/main" val="38786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Course Objectives</a:t>
            </a:r>
          </a:p>
        </p:txBody>
      </p:sp>
      <p:sp>
        <p:nvSpPr>
          <p:cNvPr id="6" name="Rectangle 2"/>
          <p:cNvSpPr txBox="1">
            <a:spLocks noChangeArrowheads="1"/>
          </p:cNvSpPr>
          <p:nvPr/>
        </p:nvSpPr>
        <p:spPr>
          <a:xfrm>
            <a:off x="478547" y="1150184"/>
            <a:ext cx="8223773" cy="1179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1">
                    <a:lumMod val="75000"/>
                    <a:lumOff val="25000"/>
                  </a:schemeClr>
                </a:solidFill>
              </a:rPr>
              <a:t>A Level Geography offers a variety of units of study across both human and physical Geography. They will help you to engage critically with some of the most pressing challenges facing the world today, in the hope that you will become part of the solution to many of the world’s problems.</a:t>
            </a:r>
          </a:p>
          <a:p>
            <a:pPr marL="0" indent="0" algn="just">
              <a:buNone/>
            </a:pPr>
            <a:endParaRPr lang="en-GB" sz="1800" dirty="0">
              <a:solidFill>
                <a:schemeClr val="tx1">
                  <a:lumMod val="75000"/>
                  <a:lumOff val="25000"/>
                </a:schemeClr>
              </a:solidFill>
            </a:endParaRPr>
          </a:p>
          <a:p>
            <a:pPr marL="0" indent="0">
              <a:buNone/>
            </a:pPr>
            <a:endParaRPr lang="en-GB" sz="1800" dirty="0">
              <a:solidFill>
                <a:schemeClr val="tx1">
                  <a:lumMod val="75000"/>
                  <a:lumOff val="25000"/>
                </a:schemeClr>
              </a:solidFill>
            </a:endParaRPr>
          </a:p>
        </p:txBody>
      </p:sp>
      <p:sp>
        <p:nvSpPr>
          <p:cNvPr id="2" name="Rectangle 1">
            <a:extLst>
              <a:ext uri="{FF2B5EF4-FFF2-40B4-BE49-F238E27FC236}">
                <a16:creationId xmlns:a16="http://schemas.microsoft.com/office/drawing/2014/main" id="{D8D18D61-DFBF-4117-A5D8-4FB96C9B811F}"/>
              </a:ext>
            </a:extLst>
          </p:cNvPr>
          <p:cNvSpPr/>
          <p:nvPr/>
        </p:nvSpPr>
        <p:spPr>
          <a:xfrm>
            <a:off x="457200" y="5403522"/>
            <a:ext cx="8147249" cy="923330"/>
          </a:xfrm>
          <a:prstGeom prst="rect">
            <a:avLst/>
          </a:prstGeom>
        </p:spPr>
        <p:txBody>
          <a:bodyPr wrap="square">
            <a:spAutoFit/>
          </a:bodyPr>
          <a:lstStyle/>
          <a:p>
            <a:pPr algn="just"/>
            <a:r>
              <a:rPr lang="en-GB" dirty="0">
                <a:solidFill>
                  <a:schemeClr val="tx1">
                    <a:lumMod val="85000"/>
                    <a:lumOff val="15000"/>
                  </a:schemeClr>
                </a:solidFill>
              </a:rPr>
              <a:t>As well as the interesting topic content, you will also develop your qualitative and quantitative geographical skills, working with images, factual text and creative material, digital data, numerical and spatial data.</a:t>
            </a:r>
          </a:p>
        </p:txBody>
      </p:sp>
      <p:pic>
        <p:nvPicPr>
          <p:cNvPr id="3" name="Picture 2">
            <a:extLst>
              <a:ext uri="{FF2B5EF4-FFF2-40B4-BE49-F238E27FC236}">
                <a16:creationId xmlns:a16="http://schemas.microsoft.com/office/drawing/2014/main" id="{E28217D5-7E20-4606-A51E-E30338DC4408}"/>
              </a:ext>
            </a:extLst>
          </p:cNvPr>
          <p:cNvPicPr>
            <a:picLocks noChangeAspect="1"/>
          </p:cNvPicPr>
          <p:nvPr/>
        </p:nvPicPr>
        <p:blipFill>
          <a:blip r:embed="rId3"/>
          <a:stretch>
            <a:fillRect/>
          </a:stretch>
        </p:blipFill>
        <p:spPr>
          <a:xfrm>
            <a:off x="539552" y="2704948"/>
            <a:ext cx="4526377" cy="2323322"/>
          </a:xfrm>
          <a:prstGeom prst="rect">
            <a:avLst/>
          </a:prstGeom>
          <a:ln w="25400">
            <a:solidFill>
              <a:schemeClr val="tx2">
                <a:lumMod val="75000"/>
              </a:schemeClr>
            </a:solidFill>
          </a:ln>
        </p:spPr>
      </p:pic>
      <p:sp>
        <p:nvSpPr>
          <p:cNvPr id="5" name="Rectangle 4">
            <a:extLst>
              <a:ext uri="{FF2B5EF4-FFF2-40B4-BE49-F238E27FC236}">
                <a16:creationId xmlns:a16="http://schemas.microsoft.com/office/drawing/2014/main" id="{E8EB028D-B652-4F9A-B274-CAE1FE32C2BE}"/>
              </a:ext>
            </a:extLst>
          </p:cNvPr>
          <p:cNvSpPr/>
          <p:nvPr/>
        </p:nvSpPr>
        <p:spPr>
          <a:xfrm>
            <a:off x="5220071" y="2564904"/>
            <a:ext cx="3450773" cy="2585323"/>
          </a:xfrm>
          <a:prstGeom prst="rect">
            <a:avLst/>
          </a:prstGeom>
        </p:spPr>
        <p:txBody>
          <a:bodyPr wrap="square">
            <a:spAutoFit/>
          </a:bodyPr>
          <a:lstStyle/>
          <a:p>
            <a:pPr algn="just"/>
            <a:r>
              <a:rPr lang="en-GB" dirty="0">
                <a:solidFill>
                  <a:schemeClr val="tx2">
                    <a:lumMod val="75000"/>
                  </a:schemeClr>
                </a:solidFill>
              </a:rPr>
              <a:t>Fieldwork provides an exciting opportunity to study processes, systems and interconnections in both human and physical geography. You will develop skills to select research questions, apply relevant techniques and skills, and find appropriate ways to analyse and communicate your findings. </a:t>
            </a:r>
          </a:p>
        </p:txBody>
      </p:sp>
    </p:spTree>
    <p:extLst>
      <p:ext uri="{BB962C8B-B14F-4D97-AF65-F5344CB8AC3E}">
        <p14:creationId xmlns:p14="http://schemas.microsoft.com/office/powerpoint/2010/main" val="19026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648072"/>
          </a:xfrm>
        </p:spPr>
        <p:txBody>
          <a:bodyPr>
            <a:noAutofit/>
          </a:bodyPr>
          <a:lstStyle/>
          <a:p>
            <a:r>
              <a:rPr lang="en-GB" b="1" dirty="0">
                <a:solidFill>
                  <a:srgbClr val="FF7E79"/>
                </a:solidFill>
                <a:effectLst>
                  <a:outerShdw blurRad="50800" dist="50800" dir="5400000" algn="ctr" rotWithShape="0">
                    <a:schemeClr val="tx1"/>
                  </a:outerShdw>
                </a:effectLst>
              </a:rPr>
              <a:t>Course Overview</a:t>
            </a:r>
          </a:p>
        </p:txBody>
      </p:sp>
      <p:sp>
        <p:nvSpPr>
          <p:cNvPr id="6" name="Rectangle 2"/>
          <p:cNvSpPr txBox="1">
            <a:spLocks noChangeArrowheads="1"/>
          </p:cNvSpPr>
          <p:nvPr/>
        </p:nvSpPr>
        <p:spPr>
          <a:xfrm>
            <a:off x="457200" y="1268760"/>
            <a:ext cx="8229601" cy="1323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1">
                    <a:lumMod val="85000"/>
                    <a:lumOff val="15000"/>
                  </a:schemeClr>
                </a:solidFill>
              </a:rPr>
              <a:t>You will be taught by two teachers - one will deliver Physical Geography and one will deliver Human Geography.</a:t>
            </a:r>
          </a:p>
          <a:p>
            <a:pPr marL="0" indent="0" algn="just">
              <a:buNone/>
            </a:pPr>
            <a:endParaRPr lang="en-GB" sz="1800" dirty="0">
              <a:solidFill>
                <a:schemeClr val="tx1">
                  <a:lumMod val="85000"/>
                  <a:lumOff val="15000"/>
                </a:schemeClr>
              </a:solidFill>
            </a:endParaRPr>
          </a:p>
          <a:p>
            <a:pPr marL="0" indent="0" algn="just">
              <a:buNone/>
            </a:pPr>
            <a:r>
              <a:rPr lang="en-GB" sz="1800" dirty="0">
                <a:solidFill>
                  <a:schemeClr val="tx1">
                    <a:lumMod val="85000"/>
                    <a:lumOff val="15000"/>
                  </a:schemeClr>
                </a:solidFill>
              </a:rPr>
              <a:t>You will study 6 units in total and complete one piece of coursework: </a:t>
            </a:r>
          </a:p>
        </p:txBody>
      </p:sp>
      <p:graphicFrame>
        <p:nvGraphicFramePr>
          <p:cNvPr id="2" name="Table 1">
            <a:extLst>
              <a:ext uri="{FF2B5EF4-FFF2-40B4-BE49-F238E27FC236}">
                <a16:creationId xmlns:a16="http://schemas.microsoft.com/office/drawing/2014/main" id="{E3D6F0A8-0115-8946-963A-52708E67BFF5}"/>
              </a:ext>
            </a:extLst>
          </p:cNvPr>
          <p:cNvGraphicFramePr>
            <a:graphicFrameLocks noGrp="1"/>
          </p:cNvGraphicFramePr>
          <p:nvPr>
            <p:extLst>
              <p:ext uri="{D42A27DB-BD31-4B8C-83A1-F6EECF244321}">
                <p14:modId xmlns:p14="http://schemas.microsoft.com/office/powerpoint/2010/main" val="380644498"/>
              </p:ext>
            </p:extLst>
          </p:nvPr>
        </p:nvGraphicFramePr>
        <p:xfrm>
          <a:off x="539552" y="2708920"/>
          <a:ext cx="8064896" cy="3754120"/>
        </p:xfrm>
        <a:graphic>
          <a:graphicData uri="http://schemas.openxmlformats.org/drawingml/2006/table">
            <a:tbl>
              <a:tblPr firstRow="1" bandRow="1">
                <a:tableStyleId>{5C22544A-7EE6-4342-B048-85BDC9FD1C3A}</a:tableStyleId>
              </a:tblPr>
              <a:tblGrid>
                <a:gridCol w="2520279">
                  <a:extLst>
                    <a:ext uri="{9D8B030D-6E8A-4147-A177-3AD203B41FA5}">
                      <a16:colId xmlns:a16="http://schemas.microsoft.com/office/drawing/2014/main" val="2554866992"/>
                    </a:ext>
                  </a:extLst>
                </a:gridCol>
                <a:gridCol w="1440160">
                  <a:extLst>
                    <a:ext uri="{9D8B030D-6E8A-4147-A177-3AD203B41FA5}">
                      <a16:colId xmlns:a16="http://schemas.microsoft.com/office/drawing/2014/main" val="1655346925"/>
                    </a:ext>
                  </a:extLst>
                </a:gridCol>
                <a:gridCol w="2664296">
                  <a:extLst>
                    <a:ext uri="{9D8B030D-6E8A-4147-A177-3AD203B41FA5}">
                      <a16:colId xmlns:a16="http://schemas.microsoft.com/office/drawing/2014/main" val="1487704329"/>
                    </a:ext>
                  </a:extLst>
                </a:gridCol>
                <a:gridCol w="1440161">
                  <a:extLst>
                    <a:ext uri="{9D8B030D-6E8A-4147-A177-3AD203B41FA5}">
                      <a16:colId xmlns:a16="http://schemas.microsoft.com/office/drawing/2014/main" val="1682192053"/>
                    </a:ext>
                  </a:extLst>
                </a:gridCol>
              </a:tblGrid>
              <a:tr h="370840">
                <a:tc gridSpan="2">
                  <a:txBody>
                    <a:bodyPr/>
                    <a:lstStyle/>
                    <a:p>
                      <a:pPr algn="ctr"/>
                      <a:r>
                        <a:rPr lang="en-US" b="1" dirty="0">
                          <a:solidFill>
                            <a:schemeClr val="tx1">
                              <a:lumMod val="65000"/>
                              <a:lumOff val="35000"/>
                            </a:schemeClr>
                          </a:solidFill>
                        </a:rPr>
                        <a:t>Physical Geography</a:t>
                      </a:r>
                    </a:p>
                  </a:txBody>
                  <a:tcPr>
                    <a:solidFill>
                      <a:schemeClr val="tx2">
                        <a:lumMod val="40000"/>
                        <a:lumOff val="60000"/>
                      </a:schemeClr>
                    </a:solidFill>
                  </a:tcPr>
                </a:tc>
                <a:tc hMerge="1">
                  <a:txBody>
                    <a:bodyPr/>
                    <a:lstStyle/>
                    <a:p>
                      <a:pPr algn="ctr"/>
                      <a:endParaRPr lang="en-US" dirty="0">
                        <a:solidFill>
                          <a:schemeClr val="tx1">
                            <a:lumMod val="65000"/>
                            <a:lumOff val="35000"/>
                          </a:schemeClr>
                        </a:solidFill>
                      </a:endParaRPr>
                    </a:p>
                  </a:txBody>
                  <a:tcPr>
                    <a:solidFill>
                      <a:schemeClr val="tx2">
                        <a:lumMod val="40000"/>
                        <a:lumOff val="60000"/>
                      </a:schemeClr>
                    </a:solidFill>
                  </a:tcPr>
                </a:tc>
                <a:tc gridSpan="2">
                  <a:txBody>
                    <a:bodyPr/>
                    <a:lstStyle/>
                    <a:p>
                      <a:pPr algn="ctr"/>
                      <a:r>
                        <a:rPr lang="en-US" b="1" dirty="0">
                          <a:solidFill>
                            <a:schemeClr val="tx1">
                              <a:lumMod val="65000"/>
                              <a:lumOff val="35000"/>
                            </a:schemeClr>
                          </a:solidFill>
                        </a:rPr>
                        <a:t>Human Geography</a:t>
                      </a:r>
                    </a:p>
                  </a:txBody>
                  <a:tcPr>
                    <a:solidFill>
                      <a:schemeClr val="tx2">
                        <a:lumMod val="40000"/>
                        <a:lumOff val="60000"/>
                      </a:schemeClr>
                    </a:solidFill>
                  </a:tcPr>
                </a:tc>
                <a:tc hMerge="1">
                  <a:txBody>
                    <a:bodyPr/>
                    <a:lstStyle/>
                    <a:p>
                      <a:pPr algn="ctr"/>
                      <a:endParaRPr lang="en-US" dirty="0">
                        <a:solidFill>
                          <a:schemeClr val="tx1">
                            <a:lumMod val="65000"/>
                            <a:lumOff val="35000"/>
                          </a:schemeClr>
                        </a:solidFill>
                      </a:endParaRPr>
                    </a:p>
                  </a:txBody>
                  <a:tcPr>
                    <a:solidFill>
                      <a:schemeClr val="tx2">
                        <a:lumMod val="40000"/>
                        <a:lumOff val="60000"/>
                      </a:schemeClr>
                    </a:solidFill>
                  </a:tcPr>
                </a:tc>
                <a:extLst>
                  <a:ext uri="{0D108BD9-81ED-4DB2-BD59-A6C34878D82A}">
                    <a16:rowId xmlns:a16="http://schemas.microsoft.com/office/drawing/2014/main" val="3473795076"/>
                  </a:ext>
                </a:extLst>
              </a:tr>
              <a:tr h="370840">
                <a:tc>
                  <a:txBody>
                    <a:bodyPr/>
                    <a:lstStyle/>
                    <a:p>
                      <a:pPr algn="ctr"/>
                      <a:r>
                        <a:rPr lang="en-US" b="1" dirty="0"/>
                        <a:t>Coastal Systems and Landscapes</a:t>
                      </a:r>
                    </a:p>
                  </a:txBody>
                  <a:tcPr anchor="ctr"/>
                </a:tc>
                <a:tc rowSpan="3">
                  <a:txBody>
                    <a:bodyPr/>
                    <a:lstStyle/>
                    <a:p>
                      <a:pPr algn="ctr"/>
                      <a:r>
                        <a:rPr lang="en-US" sz="1800" dirty="0"/>
                        <a:t>1 Exam Paper</a:t>
                      </a:r>
                    </a:p>
                    <a:p>
                      <a:pPr algn="ctr"/>
                      <a:r>
                        <a:rPr lang="en-US" sz="1800" dirty="0"/>
                        <a:t>2hr 30mins</a:t>
                      </a:r>
                    </a:p>
                    <a:p>
                      <a:pPr algn="ctr"/>
                      <a:r>
                        <a:rPr lang="en-US" sz="1800" dirty="0"/>
                        <a:t>40% of grade</a:t>
                      </a:r>
                    </a:p>
                  </a:txBody>
                  <a:tcPr anchor="ctr"/>
                </a:tc>
                <a:tc>
                  <a:txBody>
                    <a:bodyPr/>
                    <a:lstStyle/>
                    <a:p>
                      <a:pPr algn="ctr"/>
                      <a:r>
                        <a:rPr lang="en-US" b="1" dirty="0"/>
                        <a:t>Contemporary Urban Environments</a:t>
                      </a:r>
                    </a:p>
                  </a:txBody>
                  <a:tcPr anchor="ctr"/>
                </a:tc>
                <a:tc rowSpan="3">
                  <a:txBody>
                    <a:bodyPr/>
                    <a:lstStyle/>
                    <a:p>
                      <a:pPr algn="ctr"/>
                      <a:r>
                        <a:rPr lang="en-US" dirty="0"/>
                        <a:t>1 Exam Paper</a:t>
                      </a:r>
                    </a:p>
                    <a:p>
                      <a:pPr algn="ctr"/>
                      <a:r>
                        <a:rPr lang="en-US" dirty="0"/>
                        <a:t>2hr 30mins</a:t>
                      </a:r>
                    </a:p>
                    <a:p>
                      <a:pPr algn="ctr"/>
                      <a:r>
                        <a:rPr lang="en-US" dirty="0"/>
                        <a:t>40% of grade</a:t>
                      </a:r>
                    </a:p>
                    <a:p>
                      <a:endParaRPr lang="en-US" dirty="0"/>
                    </a:p>
                  </a:txBody>
                  <a:tcPr anchor="ctr"/>
                </a:tc>
                <a:extLst>
                  <a:ext uri="{0D108BD9-81ED-4DB2-BD59-A6C34878D82A}">
                    <a16:rowId xmlns:a16="http://schemas.microsoft.com/office/drawing/2014/main" val="2768073931"/>
                  </a:ext>
                </a:extLst>
              </a:tr>
              <a:tr h="370840">
                <a:tc>
                  <a:txBody>
                    <a:bodyPr/>
                    <a:lstStyle/>
                    <a:p>
                      <a:pPr algn="ctr"/>
                      <a:r>
                        <a:rPr lang="en-US" b="1" dirty="0"/>
                        <a:t>Water and Carbon Cycles</a:t>
                      </a:r>
                    </a:p>
                  </a:txBody>
                  <a:tcPr anchor="ctr"/>
                </a:tc>
                <a:tc vMerge="1">
                  <a:txBody>
                    <a:bodyPr/>
                    <a:lstStyle/>
                    <a:p>
                      <a:endParaRPr lang="en-US" dirty="0"/>
                    </a:p>
                  </a:txBody>
                  <a:tcPr/>
                </a:tc>
                <a:tc>
                  <a:txBody>
                    <a:bodyPr/>
                    <a:lstStyle/>
                    <a:p>
                      <a:pPr algn="ctr"/>
                      <a:r>
                        <a:rPr lang="en-US" b="1" dirty="0"/>
                        <a:t>Changing Places</a:t>
                      </a:r>
                    </a:p>
                  </a:txBody>
                  <a:tcPr anchor="ctr"/>
                </a:tc>
                <a:tc vMerge="1">
                  <a:txBody>
                    <a:bodyPr/>
                    <a:lstStyle/>
                    <a:p>
                      <a:endParaRPr lang="en-US" dirty="0"/>
                    </a:p>
                  </a:txBody>
                  <a:tcPr/>
                </a:tc>
                <a:extLst>
                  <a:ext uri="{0D108BD9-81ED-4DB2-BD59-A6C34878D82A}">
                    <a16:rowId xmlns:a16="http://schemas.microsoft.com/office/drawing/2014/main" val="4247897713"/>
                  </a:ext>
                </a:extLst>
              </a:tr>
              <a:tr h="370840">
                <a:tc>
                  <a:txBody>
                    <a:bodyPr/>
                    <a:lstStyle/>
                    <a:p>
                      <a:pPr algn="ctr"/>
                      <a:r>
                        <a:rPr lang="en-US" b="1" dirty="0"/>
                        <a:t>Hazards</a:t>
                      </a:r>
                    </a:p>
                  </a:txBody>
                  <a:tcPr anchor="ctr"/>
                </a:tc>
                <a:tc vMerge="1">
                  <a:txBody>
                    <a:bodyPr/>
                    <a:lstStyle/>
                    <a:p>
                      <a:endParaRPr lang="en-US" dirty="0"/>
                    </a:p>
                  </a:txBody>
                  <a:tcPr/>
                </a:tc>
                <a:tc>
                  <a:txBody>
                    <a:bodyPr/>
                    <a:lstStyle/>
                    <a:p>
                      <a:pPr algn="ctr"/>
                      <a:r>
                        <a:rPr lang="en-US" b="1" dirty="0"/>
                        <a:t>Global Systems and Global Governance</a:t>
                      </a:r>
                    </a:p>
                  </a:txBody>
                  <a:tcPr anchor="ctr"/>
                </a:tc>
                <a:tc vMerge="1">
                  <a:txBody>
                    <a:bodyPr/>
                    <a:lstStyle/>
                    <a:p>
                      <a:endParaRPr lang="en-US" dirty="0"/>
                    </a:p>
                  </a:txBody>
                  <a:tcPr/>
                </a:tc>
                <a:extLst>
                  <a:ext uri="{0D108BD9-81ED-4DB2-BD59-A6C34878D82A}">
                    <a16:rowId xmlns:a16="http://schemas.microsoft.com/office/drawing/2014/main" val="1976767971"/>
                  </a:ext>
                </a:extLst>
              </a:tr>
              <a:tr h="370840">
                <a:tc gridSpan="3">
                  <a:txBody>
                    <a:bodyPr/>
                    <a:lstStyle/>
                    <a:p>
                      <a:r>
                        <a:rPr lang="en-US" b="1" dirty="0"/>
                        <a:t>Coursework</a:t>
                      </a:r>
                      <a:r>
                        <a:rPr lang="en-US" dirty="0"/>
                        <a:t> - </a:t>
                      </a:r>
                      <a:r>
                        <a:rPr lang="en-GB" sz="1800" kern="1200" dirty="0">
                          <a:solidFill>
                            <a:schemeClr val="dk1"/>
                          </a:solidFill>
                          <a:effectLst/>
                          <a:latin typeface="+mn-lt"/>
                          <a:ea typeface="+mn-ea"/>
                          <a:cs typeface="+mn-cs"/>
                        </a:rPr>
                        <a:t>An individual investigation which must include data collected on a field trip. </a:t>
                      </a:r>
                    </a:p>
                    <a:p>
                      <a:r>
                        <a:rPr lang="en-GB" sz="1800" kern="1200" dirty="0">
                          <a:solidFill>
                            <a:schemeClr val="dk1"/>
                          </a:solidFill>
                          <a:effectLst/>
                          <a:latin typeface="+mn-lt"/>
                          <a:ea typeface="+mn-ea"/>
                          <a:cs typeface="+mn-cs"/>
                        </a:rPr>
                        <a:t>The individual investigation must be based on a question or issue defined and developed by the student relating to any part of the specification content.</a:t>
                      </a:r>
                      <a:endParaRPr lang="en-US" dirty="0"/>
                    </a:p>
                  </a:txBody>
                  <a:tcPr/>
                </a:tc>
                <a:tc hMerge="1">
                  <a:txBody>
                    <a:bodyPr/>
                    <a:lstStyle/>
                    <a:p>
                      <a:endParaRPr lang="en-US"/>
                    </a:p>
                  </a:txBody>
                  <a:tcPr/>
                </a:tc>
                <a:tc hMerge="1">
                  <a:txBody>
                    <a:bodyPr/>
                    <a:lstStyle/>
                    <a:p>
                      <a:endParaRPr lang="en-US" dirty="0"/>
                    </a:p>
                  </a:txBody>
                  <a:tcPr/>
                </a:tc>
                <a:tc>
                  <a:txBody>
                    <a:bodyPr/>
                    <a:lstStyle/>
                    <a:p>
                      <a:pPr algn="ctr"/>
                      <a:r>
                        <a:rPr lang="en-GB" sz="1800" kern="1200" dirty="0">
                          <a:solidFill>
                            <a:schemeClr val="dk1"/>
                          </a:solidFill>
                          <a:effectLst/>
                          <a:latin typeface="+mn-lt"/>
                          <a:ea typeface="+mn-ea"/>
                          <a:cs typeface="+mn-cs"/>
                        </a:rPr>
                        <a:t>3000 – 4000 words</a:t>
                      </a:r>
                    </a:p>
                    <a:p>
                      <a:pPr algn="ctr"/>
                      <a:r>
                        <a:rPr lang="en-GB" sz="1800" kern="1200" dirty="0">
                          <a:solidFill>
                            <a:schemeClr val="dk1"/>
                          </a:solidFill>
                          <a:effectLst/>
                          <a:latin typeface="+mn-lt"/>
                          <a:ea typeface="+mn-ea"/>
                          <a:cs typeface="+mn-cs"/>
                        </a:rPr>
                        <a:t>8 months</a:t>
                      </a:r>
                    </a:p>
                    <a:p>
                      <a:pPr algn="ctr"/>
                      <a:r>
                        <a:rPr lang="en-GB" sz="1800" kern="1200" dirty="0">
                          <a:solidFill>
                            <a:schemeClr val="dk1"/>
                          </a:solidFill>
                          <a:effectLst/>
                          <a:latin typeface="+mn-lt"/>
                          <a:ea typeface="+mn-ea"/>
                          <a:cs typeface="+mn-cs"/>
                        </a:rPr>
                        <a:t>20% of grade</a:t>
                      </a:r>
                    </a:p>
                  </a:txBody>
                  <a:tcPr anchor="ctr"/>
                </a:tc>
                <a:extLst>
                  <a:ext uri="{0D108BD9-81ED-4DB2-BD59-A6C34878D82A}">
                    <a16:rowId xmlns:a16="http://schemas.microsoft.com/office/drawing/2014/main" val="1906036099"/>
                  </a:ext>
                </a:extLst>
              </a:tr>
            </a:tbl>
          </a:graphicData>
        </a:graphic>
      </p:graphicFrame>
    </p:spTree>
    <p:extLst>
      <p:ext uri="{BB962C8B-B14F-4D97-AF65-F5344CB8AC3E}">
        <p14:creationId xmlns:p14="http://schemas.microsoft.com/office/powerpoint/2010/main" val="39992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6568" y="404664"/>
            <a:ext cx="6657680" cy="1008112"/>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Coastal Systems and Landscapes</a:t>
            </a:r>
          </a:p>
        </p:txBody>
      </p:sp>
      <p:sp>
        <p:nvSpPr>
          <p:cNvPr id="6" name="Rectangle 2"/>
          <p:cNvSpPr txBox="1">
            <a:spLocks noChangeArrowheads="1"/>
          </p:cNvSpPr>
          <p:nvPr/>
        </p:nvSpPr>
        <p:spPr>
          <a:xfrm>
            <a:off x="143508" y="1916832"/>
            <a:ext cx="8856984"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1">
                    <a:lumMod val="85000"/>
                    <a:lumOff val="15000"/>
                  </a:schemeClr>
                </a:solidFill>
              </a:rPr>
              <a:t>This unit focuses on coastal zones, which are dynamic environments in which landscapes develop by the interaction of winds, waves, currents and terrestrial and marine sediments. Geomorphological processes and how they shape distinctive landscapes are studied. Similar to the  Water and Carbon Cycles unit, a systems approach to study is specified. </a:t>
            </a:r>
          </a:p>
          <a:p>
            <a:pPr marL="0" indent="0" algn="just">
              <a:buNone/>
            </a:pPr>
            <a:endParaRPr lang="en-GB" sz="1800" dirty="0">
              <a:solidFill>
                <a:schemeClr val="tx1">
                  <a:lumMod val="85000"/>
                  <a:lumOff val="15000"/>
                </a:schemeClr>
              </a:solidFill>
            </a:endParaRPr>
          </a:p>
          <a:p>
            <a:pPr marL="0" indent="0" algn="just">
              <a:buNone/>
            </a:pPr>
            <a:endParaRPr lang="en-GB" sz="1800" dirty="0">
              <a:solidFill>
                <a:schemeClr val="tx2">
                  <a:lumMod val="40000"/>
                  <a:lumOff val="60000"/>
                </a:schemeClr>
              </a:solidFill>
              <a:effectLst>
                <a:outerShdw blurRad="50800" dist="50800" dir="5400000" algn="ctr" rotWithShape="0">
                  <a:schemeClr val="tx1">
                    <a:lumMod val="50000"/>
                    <a:lumOff val="50000"/>
                  </a:schemeClr>
                </a:outerShdw>
              </a:effectLst>
            </a:endParaRPr>
          </a:p>
        </p:txBody>
      </p:sp>
      <p:pic>
        <p:nvPicPr>
          <p:cNvPr id="1026" name="Picture 2" descr="Coast - Free travel icons">
            <a:extLst>
              <a:ext uri="{FF2B5EF4-FFF2-40B4-BE49-F238E27FC236}">
                <a16:creationId xmlns:a16="http://schemas.microsoft.com/office/drawing/2014/main" id="{B0F8D729-D603-41D7-8293-A8EC14211F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99631"/>
            <a:ext cx="1155995" cy="11559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CD41DA-8250-4232-9480-7403AF923364}"/>
              </a:ext>
            </a:extLst>
          </p:cNvPr>
          <p:cNvSpPr/>
          <p:nvPr/>
        </p:nvSpPr>
        <p:spPr>
          <a:xfrm>
            <a:off x="152611" y="3429000"/>
            <a:ext cx="8797112" cy="1200329"/>
          </a:xfrm>
          <a:prstGeom prst="rect">
            <a:avLst/>
          </a:prstGeom>
        </p:spPr>
        <p:txBody>
          <a:bodyPr wrap="square">
            <a:spAutoFit/>
          </a:bodyPr>
          <a:lstStyle/>
          <a:p>
            <a:pPr algn="just"/>
            <a:r>
              <a:rPr lang="en-GB" dirty="0">
                <a:solidFill>
                  <a:schemeClr val="tx1">
                    <a:lumMod val="85000"/>
                    <a:lumOff val="15000"/>
                  </a:schemeClr>
                </a:solidFill>
              </a:rPr>
              <a:t>Students will develop an informed appreciation of the beauty and diversity of coasts and their importance as human habitats. Opportunities to exercise and develop observation skills, measurement and geospatial mapping skills, together with data manipulation and statistical skills, including those associated with and arising from fieldwork will be offered.</a:t>
            </a:r>
          </a:p>
        </p:txBody>
      </p:sp>
      <p:sp>
        <p:nvSpPr>
          <p:cNvPr id="3" name="Rectangle 2">
            <a:extLst>
              <a:ext uri="{FF2B5EF4-FFF2-40B4-BE49-F238E27FC236}">
                <a16:creationId xmlns:a16="http://schemas.microsoft.com/office/drawing/2014/main" id="{805DDD56-F99E-4AE0-85B8-0DF59A20DEAE}"/>
              </a:ext>
            </a:extLst>
          </p:cNvPr>
          <p:cNvSpPr/>
          <p:nvPr/>
        </p:nvSpPr>
        <p:spPr>
          <a:xfrm>
            <a:off x="173444" y="4970785"/>
            <a:ext cx="8737240" cy="1477328"/>
          </a:xfrm>
          <a:prstGeom prst="rect">
            <a:avLst/>
          </a:prstGeom>
        </p:spPr>
        <p:txBody>
          <a:bodyPr wrap="square">
            <a:spAutoFit/>
          </a:bodyPr>
          <a:lstStyle/>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Coasts as natural systems;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Systems and processes;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Coastal landscape development;</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Coastal management.</a:t>
            </a:r>
            <a:endParaRPr lang="en-GB" dirty="0"/>
          </a:p>
        </p:txBody>
      </p:sp>
    </p:spTree>
    <p:extLst>
      <p:ext uri="{BB962C8B-B14F-4D97-AF65-F5344CB8AC3E}">
        <p14:creationId xmlns:p14="http://schemas.microsoft.com/office/powerpoint/2010/main" val="22223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332656"/>
            <a:ext cx="5832648" cy="792088"/>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Water and Carbon Cycles</a:t>
            </a:r>
          </a:p>
        </p:txBody>
      </p:sp>
      <p:sp>
        <p:nvSpPr>
          <p:cNvPr id="6" name="Rectangle 2"/>
          <p:cNvSpPr txBox="1">
            <a:spLocks noChangeArrowheads="1"/>
          </p:cNvSpPr>
          <p:nvPr/>
        </p:nvSpPr>
        <p:spPr>
          <a:xfrm>
            <a:off x="143508" y="1653777"/>
            <a:ext cx="8856984" cy="983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2">
                    <a:lumMod val="75000"/>
                  </a:schemeClr>
                </a:solidFill>
              </a:rPr>
              <a:t>This unit focuses on the major stores of water and carbon at or near the Earth’s surface and the dynamic relationships associated with them. These are major elements in the natural environment and understanding them is fundamental to many aspects of physical geography.</a:t>
            </a:r>
          </a:p>
        </p:txBody>
      </p:sp>
      <p:pic>
        <p:nvPicPr>
          <p:cNvPr id="2056" name="Picture 8" descr="A Black And White Illustration Of A Carbon Cycle Icon - Plant Cycle Icon  Transparent PNG - 500x511 - Free Download on NicePNG">
            <a:extLst>
              <a:ext uri="{FF2B5EF4-FFF2-40B4-BE49-F238E27FC236}">
                <a16:creationId xmlns:a16="http://schemas.microsoft.com/office/drawing/2014/main" id="{1319EB8D-DA7C-4729-93A0-F5F7618BB7DC}"/>
              </a:ext>
            </a:extLst>
          </p:cNvPr>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7236297" y="26580"/>
            <a:ext cx="1929368" cy="13905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84EF496-412E-4AD2-BCAE-40EAA58297C6}"/>
              </a:ext>
            </a:extLst>
          </p:cNvPr>
          <p:cNvSpPr/>
          <p:nvPr/>
        </p:nvSpPr>
        <p:spPr>
          <a:xfrm>
            <a:off x="148979" y="2875873"/>
            <a:ext cx="8856984" cy="1754326"/>
          </a:xfrm>
          <a:prstGeom prst="rect">
            <a:avLst/>
          </a:prstGeom>
        </p:spPr>
        <p:txBody>
          <a:bodyPr wrap="square">
            <a:spAutoFit/>
          </a:bodyPr>
          <a:lstStyle/>
          <a:p>
            <a:pPr algn="just"/>
            <a:r>
              <a:rPr lang="en-GB" dirty="0">
                <a:solidFill>
                  <a:schemeClr val="tx2">
                    <a:lumMod val="75000"/>
                  </a:schemeClr>
                </a:solidFill>
              </a:rPr>
              <a:t>A systems approach to the study of water and carbon cycles will be taken. The content invites students to consider the magnitude and significance of the cycles at a variety of scales, their relevance to wider geography and their central importance for human populations. You will have the opportunity to exercise and develop geographical skills including observation, measurement and geospatial mapping skills, together with data manipulation and statistical skills.</a:t>
            </a:r>
          </a:p>
        </p:txBody>
      </p:sp>
      <p:sp>
        <p:nvSpPr>
          <p:cNvPr id="3" name="Rectangle 2">
            <a:extLst>
              <a:ext uri="{FF2B5EF4-FFF2-40B4-BE49-F238E27FC236}">
                <a16:creationId xmlns:a16="http://schemas.microsoft.com/office/drawing/2014/main" id="{AD899352-597E-4BEA-A7A3-85138E60E797}"/>
              </a:ext>
            </a:extLst>
          </p:cNvPr>
          <p:cNvSpPr/>
          <p:nvPr/>
        </p:nvSpPr>
        <p:spPr>
          <a:xfrm>
            <a:off x="167095" y="4869160"/>
            <a:ext cx="8640960" cy="1477328"/>
          </a:xfrm>
          <a:prstGeom prst="rect">
            <a:avLst/>
          </a:prstGeom>
        </p:spPr>
        <p:txBody>
          <a:bodyPr wrap="square">
            <a:spAutoFit/>
          </a:bodyPr>
          <a:lstStyle/>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Water and carbon cycles as natural systems;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The water cycle;</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The carbon cycle;</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Water, carbon climate and life on Earth.</a:t>
            </a:r>
          </a:p>
        </p:txBody>
      </p:sp>
    </p:spTree>
    <p:extLst>
      <p:ext uri="{BB962C8B-B14F-4D97-AF65-F5344CB8AC3E}">
        <p14:creationId xmlns:p14="http://schemas.microsoft.com/office/powerpoint/2010/main" val="12854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88640"/>
            <a:ext cx="5112568" cy="648072"/>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Hazards</a:t>
            </a:r>
          </a:p>
        </p:txBody>
      </p:sp>
      <p:sp>
        <p:nvSpPr>
          <p:cNvPr id="6" name="Rectangle 2"/>
          <p:cNvSpPr txBox="1">
            <a:spLocks noChangeArrowheads="1"/>
          </p:cNvSpPr>
          <p:nvPr/>
        </p:nvSpPr>
        <p:spPr>
          <a:xfrm>
            <a:off x="112676" y="1124744"/>
            <a:ext cx="8856984"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1">
                    <a:lumMod val="85000"/>
                    <a:lumOff val="15000"/>
                  </a:schemeClr>
                </a:solidFill>
              </a:rPr>
              <a:t>This unit focuses on the lithosphere and the atmosphere, which intermittently but regularly present natural hazards to human populations, often in dramatic and sometimes catastrophic fashion. By exploring the origin and nature of these hazards and the various ways in which people respond to them, students are able to engage with many dimensions of the relationships between people and the environments they occupy.</a:t>
            </a:r>
          </a:p>
        </p:txBody>
      </p:sp>
      <p:pic>
        <p:nvPicPr>
          <p:cNvPr id="3076" name="Picture 4" descr="49 Vibration icon images at Vectorified.com">
            <a:extLst>
              <a:ext uri="{FF2B5EF4-FFF2-40B4-BE49-F238E27FC236}">
                <a16:creationId xmlns:a16="http://schemas.microsoft.com/office/drawing/2014/main" id="{E77BA68B-ECD9-444F-B0CD-110B39C29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64" y="105554"/>
            <a:ext cx="995112" cy="9995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C1F1A59-681B-48DC-B55C-A8CE02BFBD1B}"/>
              </a:ext>
            </a:extLst>
          </p:cNvPr>
          <p:cNvSpPr/>
          <p:nvPr/>
        </p:nvSpPr>
        <p:spPr>
          <a:xfrm>
            <a:off x="112676" y="2901783"/>
            <a:ext cx="8856984" cy="923330"/>
          </a:xfrm>
          <a:prstGeom prst="rect">
            <a:avLst/>
          </a:prstGeom>
        </p:spPr>
        <p:txBody>
          <a:bodyPr wrap="square">
            <a:spAutoFit/>
          </a:bodyPr>
          <a:lstStyle/>
          <a:p>
            <a:pPr algn="just"/>
            <a:r>
              <a:rPr lang="en-GB" dirty="0">
                <a:solidFill>
                  <a:schemeClr val="tx1">
                    <a:lumMod val="85000"/>
                    <a:lumOff val="15000"/>
                  </a:schemeClr>
                </a:solidFill>
              </a:rPr>
              <a:t>Again the unit offers the opportunity to exercise and develop observation skills, measurement and geospatial mapping skills, together with data manipulation and statistical skills.</a:t>
            </a:r>
          </a:p>
        </p:txBody>
      </p:sp>
      <p:sp>
        <p:nvSpPr>
          <p:cNvPr id="3" name="Rectangle 2">
            <a:extLst>
              <a:ext uri="{FF2B5EF4-FFF2-40B4-BE49-F238E27FC236}">
                <a16:creationId xmlns:a16="http://schemas.microsoft.com/office/drawing/2014/main" id="{3E162C13-0C27-40C9-BBAA-B64998490C0C}"/>
              </a:ext>
            </a:extLst>
          </p:cNvPr>
          <p:cNvSpPr/>
          <p:nvPr/>
        </p:nvSpPr>
        <p:spPr>
          <a:xfrm>
            <a:off x="112854" y="4149080"/>
            <a:ext cx="8718140" cy="2031325"/>
          </a:xfrm>
          <a:prstGeom prst="rect">
            <a:avLst/>
          </a:prstGeom>
        </p:spPr>
        <p:txBody>
          <a:bodyPr wrap="square">
            <a:spAutoFit/>
          </a:bodyPr>
          <a:lstStyle/>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The concept of hazards in geographical context;</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Plate tectonics;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Volcanic hazards;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Seismic hazards;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Storm hazards;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Fires in nature.</a:t>
            </a:r>
            <a:endParaRPr lang="en-GB" dirty="0"/>
          </a:p>
        </p:txBody>
      </p:sp>
    </p:spTree>
    <p:extLst>
      <p:ext uri="{BB962C8B-B14F-4D97-AF65-F5344CB8AC3E}">
        <p14:creationId xmlns:p14="http://schemas.microsoft.com/office/powerpoint/2010/main" val="298749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9539" y="177583"/>
            <a:ext cx="6290693" cy="1080120"/>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Contemporary Urban Environments</a:t>
            </a:r>
          </a:p>
        </p:txBody>
      </p:sp>
      <p:sp>
        <p:nvSpPr>
          <p:cNvPr id="6" name="Rectangle 2"/>
          <p:cNvSpPr txBox="1">
            <a:spLocks noChangeArrowheads="1"/>
          </p:cNvSpPr>
          <p:nvPr/>
        </p:nvSpPr>
        <p:spPr>
          <a:xfrm>
            <a:off x="137863" y="1484784"/>
            <a:ext cx="8805800" cy="11999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solidFill>
                  <a:schemeClr val="tx2">
                    <a:lumMod val="75000"/>
                  </a:schemeClr>
                </a:solidFill>
              </a:rPr>
              <a:t>This unit focuses on urban growth and change which present significant environmental and social challenges for human populations. The section examines these processes and challenges and the issues associated with them, in particular the potential for environmental sustainability and social cohesion. </a:t>
            </a:r>
          </a:p>
        </p:txBody>
      </p:sp>
      <p:pic>
        <p:nvPicPr>
          <p:cNvPr id="1026" name="Picture 2" descr="Rural Urban Icon Stock Illustrations – 1,440 Rural Urban Icon Stock  Illustrations, Vectors &amp; Clipart - Dreamstime">
            <a:extLst>
              <a:ext uri="{FF2B5EF4-FFF2-40B4-BE49-F238E27FC236}">
                <a16:creationId xmlns:a16="http://schemas.microsoft.com/office/drawing/2014/main" id="{D8EF6542-622A-4FC0-8EA0-FC9E7B4B7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9891"/>
            <a:ext cx="1412776" cy="1412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610D35-854F-4082-93BD-62C3B8A4A2A9}"/>
              </a:ext>
            </a:extLst>
          </p:cNvPr>
          <p:cNvSpPr/>
          <p:nvPr/>
        </p:nvSpPr>
        <p:spPr>
          <a:xfrm>
            <a:off x="137861" y="2815056"/>
            <a:ext cx="8805801" cy="1477328"/>
          </a:xfrm>
          <a:prstGeom prst="rect">
            <a:avLst/>
          </a:prstGeom>
        </p:spPr>
        <p:txBody>
          <a:bodyPr wrap="square">
            <a:spAutoFit/>
          </a:bodyPr>
          <a:lstStyle/>
          <a:p>
            <a:pPr algn="just"/>
            <a:r>
              <a:rPr lang="en-GB" dirty="0">
                <a:solidFill>
                  <a:schemeClr val="tx2">
                    <a:lumMod val="75000"/>
                  </a:schemeClr>
                </a:solidFill>
              </a:rPr>
              <a:t>Engaging with these themes in a range of urban settings from contrasting areas of the world provides opportunities for students to appreciate human diversity and develop awareness and insight into profound questions of opportunity, equity and sustainability. Study of this unit offers the opportunity to exercise and develop observation skills, measurement and geospatial mapping skills, together with data manipulation and statistical skills.</a:t>
            </a:r>
          </a:p>
        </p:txBody>
      </p:sp>
      <p:sp>
        <p:nvSpPr>
          <p:cNvPr id="3" name="Rectangle 2">
            <a:extLst>
              <a:ext uri="{FF2B5EF4-FFF2-40B4-BE49-F238E27FC236}">
                <a16:creationId xmlns:a16="http://schemas.microsoft.com/office/drawing/2014/main" id="{55416846-C3EA-4500-A7B5-7A4641771F25}"/>
              </a:ext>
            </a:extLst>
          </p:cNvPr>
          <p:cNvSpPr/>
          <p:nvPr/>
        </p:nvSpPr>
        <p:spPr>
          <a:xfrm>
            <a:off x="137861" y="4344454"/>
            <a:ext cx="8805801" cy="2308324"/>
          </a:xfrm>
          <a:prstGeom prst="rect">
            <a:avLst/>
          </a:prstGeom>
        </p:spPr>
        <p:txBody>
          <a:bodyPr wrap="square">
            <a:spAutoFit/>
          </a:bodyPr>
          <a:lstStyle/>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Urbanisation;</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Urban forms;</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Social and economic issues associated with urbanisation;</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Urban climate;</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Urban drainage;</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Urban waste and its disposal;</a:t>
            </a:r>
          </a:p>
          <a:p>
            <a:r>
              <a:rPr lang="en-GB" dirty="0">
                <a:solidFill>
                  <a:schemeClr val="tx2">
                    <a:lumMod val="40000"/>
                    <a:lumOff val="60000"/>
                  </a:schemeClr>
                </a:solidFill>
                <a:effectLst>
                  <a:outerShdw blurRad="50800" dist="50800" dir="5400000" algn="ctr" rotWithShape="0">
                    <a:schemeClr val="tx1">
                      <a:lumMod val="50000"/>
                      <a:lumOff val="50000"/>
                    </a:schemeClr>
                  </a:outerShdw>
                </a:effectLst>
              </a:rPr>
              <a:t>			Other contemporary urban environmental issues.</a:t>
            </a:r>
          </a:p>
        </p:txBody>
      </p:sp>
    </p:spTree>
    <p:extLst>
      <p:ext uri="{BB962C8B-B14F-4D97-AF65-F5344CB8AC3E}">
        <p14:creationId xmlns:p14="http://schemas.microsoft.com/office/powerpoint/2010/main" val="31980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88640"/>
            <a:ext cx="6408712" cy="648072"/>
          </a:xfrm>
        </p:spPr>
        <p:txBody>
          <a:bodyPr>
            <a:noAutofit/>
          </a:bodyPr>
          <a:lstStyle/>
          <a:p>
            <a:pPr algn="l"/>
            <a:r>
              <a:rPr lang="en-GB" sz="3600" b="1" dirty="0">
                <a:solidFill>
                  <a:srgbClr val="FF7E79"/>
                </a:solidFill>
                <a:effectLst>
                  <a:outerShdw blurRad="50800" dist="50800" dir="5400000" algn="ctr" rotWithShape="0">
                    <a:schemeClr val="tx1"/>
                  </a:outerShdw>
                </a:effectLst>
              </a:rPr>
              <a:t>Unit Overview – Changing Places</a:t>
            </a:r>
          </a:p>
        </p:txBody>
      </p:sp>
      <p:sp>
        <p:nvSpPr>
          <p:cNvPr id="6" name="Rectangle 2"/>
          <p:cNvSpPr txBox="1">
            <a:spLocks noChangeArrowheads="1"/>
          </p:cNvSpPr>
          <p:nvPr/>
        </p:nvSpPr>
        <p:spPr>
          <a:xfrm>
            <a:off x="125369" y="1126922"/>
            <a:ext cx="8771351" cy="12623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600" dirty="0">
                <a:solidFill>
                  <a:schemeClr val="tx1">
                    <a:lumMod val="85000"/>
                    <a:lumOff val="15000"/>
                  </a:schemeClr>
                </a:solidFill>
              </a:rPr>
              <a:t>This unit focuses on people's engagement with places, their experience of them and the qualities they ascribe to them, all of which are of fundamental importance in their lives. Students acknowledge this importance and engage with how places are known and experienced, how their character is appreciated, the factors and processes which impact upon places and how they change and develop over time. </a:t>
            </a:r>
          </a:p>
        </p:txBody>
      </p:sp>
      <p:pic>
        <p:nvPicPr>
          <p:cNvPr id="2050" name="Picture 2" descr="Places Svg Png Icon Free Download (#503594) - OnlineWebFonts.COM">
            <a:extLst>
              <a:ext uri="{FF2B5EF4-FFF2-40B4-BE49-F238E27FC236}">
                <a16:creationId xmlns:a16="http://schemas.microsoft.com/office/drawing/2014/main" id="{6BFB34C6-1EF6-43FF-96E4-CE9A5E2395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306" y="143978"/>
            <a:ext cx="660158" cy="8425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BA25D6B-0A43-4751-BA6D-3F5AB6BCD6E6}"/>
              </a:ext>
            </a:extLst>
          </p:cNvPr>
          <p:cNvSpPr/>
          <p:nvPr/>
        </p:nvSpPr>
        <p:spPr>
          <a:xfrm>
            <a:off x="142587" y="2573613"/>
            <a:ext cx="8771351" cy="1323439"/>
          </a:xfrm>
          <a:prstGeom prst="rect">
            <a:avLst/>
          </a:prstGeom>
        </p:spPr>
        <p:txBody>
          <a:bodyPr wrap="square">
            <a:spAutoFit/>
          </a:bodyPr>
          <a:lstStyle/>
          <a:p>
            <a:pPr algn="just"/>
            <a:r>
              <a:rPr lang="en-GB" sz="1600" dirty="0">
                <a:solidFill>
                  <a:schemeClr val="tx1">
                    <a:lumMod val="85000"/>
                    <a:lumOff val="15000"/>
                  </a:schemeClr>
                </a:solidFill>
              </a:rPr>
              <a:t>Study of the content must be embedded in two contrasting places. The local place may be a locality, neighbourhood or small community either urban or rural. A contrasting place will be distant – it could be in the same country or a different country but it must show significant contrast in terms of economic development and/or population density and/or cultural background and/or systems of political and economic organisation.</a:t>
            </a:r>
          </a:p>
        </p:txBody>
      </p:sp>
      <p:sp>
        <p:nvSpPr>
          <p:cNvPr id="3" name="Rectangle 2">
            <a:extLst>
              <a:ext uri="{FF2B5EF4-FFF2-40B4-BE49-F238E27FC236}">
                <a16:creationId xmlns:a16="http://schemas.microsoft.com/office/drawing/2014/main" id="{5E35F879-9F52-411D-B504-11BA54D529C1}"/>
              </a:ext>
            </a:extLst>
          </p:cNvPr>
          <p:cNvSpPr/>
          <p:nvPr/>
        </p:nvSpPr>
        <p:spPr>
          <a:xfrm>
            <a:off x="125369" y="4005064"/>
            <a:ext cx="8788569" cy="830997"/>
          </a:xfrm>
          <a:prstGeom prst="rect">
            <a:avLst/>
          </a:prstGeom>
        </p:spPr>
        <p:txBody>
          <a:bodyPr wrap="square">
            <a:spAutoFit/>
          </a:bodyPr>
          <a:lstStyle/>
          <a:p>
            <a:pPr algn="just"/>
            <a:r>
              <a:rPr lang="en-GB" sz="1600" dirty="0">
                <a:solidFill>
                  <a:schemeClr val="tx1">
                    <a:lumMod val="85000"/>
                    <a:lumOff val="15000"/>
                  </a:schemeClr>
                </a:solidFill>
              </a:rPr>
              <a:t>Study of this section offers particular opportunities to exercise and develop qualitative (and quantitative) investigative techniques and practice-related observation, measurement and various mapping skills, together with data manipulation and statistical skills including through fieldwork.</a:t>
            </a:r>
          </a:p>
        </p:txBody>
      </p:sp>
      <p:sp>
        <p:nvSpPr>
          <p:cNvPr id="5" name="Rectangle 4">
            <a:extLst>
              <a:ext uri="{FF2B5EF4-FFF2-40B4-BE49-F238E27FC236}">
                <a16:creationId xmlns:a16="http://schemas.microsoft.com/office/drawing/2014/main" id="{212F1380-C348-4EB3-AA0D-C650118FCDED}"/>
              </a:ext>
            </a:extLst>
          </p:cNvPr>
          <p:cNvSpPr/>
          <p:nvPr/>
        </p:nvSpPr>
        <p:spPr>
          <a:xfrm>
            <a:off x="147782" y="5020434"/>
            <a:ext cx="8781939" cy="1569660"/>
          </a:xfrm>
          <a:prstGeom prst="rect">
            <a:avLst/>
          </a:prstGeom>
        </p:spPr>
        <p:txBody>
          <a:bodyPr wrap="square">
            <a:spAutoFit/>
          </a:bodyPr>
          <a:lstStyle/>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Sub Topics include :</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The nature and importance of places;</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Changes – relationships, connections, meaning &amp; representation;</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Relationships and connections;</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Meaning and representation;</a:t>
            </a:r>
          </a:p>
          <a:p>
            <a:r>
              <a:rPr lang="en-GB" sz="1600" dirty="0">
                <a:solidFill>
                  <a:schemeClr val="tx2">
                    <a:lumMod val="40000"/>
                    <a:lumOff val="60000"/>
                  </a:schemeClr>
                </a:solidFill>
                <a:effectLst>
                  <a:outerShdw blurRad="50800" dist="50800" dir="5400000" algn="ctr" rotWithShape="0">
                    <a:schemeClr val="tx1">
                      <a:lumMod val="50000"/>
                      <a:lumOff val="50000"/>
                    </a:schemeClr>
                  </a:outerShdw>
                </a:effectLst>
              </a:rPr>
              <a:t>			Place studies.</a:t>
            </a:r>
            <a:endParaRPr lang="en-GB" sz="1600" dirty="0"/>
          </a:p>
        </p:txBody>
      </p:sp>
    </p:spTree>
    <p:extLst>
      <p:ext uri="{BB962C8B-B14F-4D97-AF65-F5344CB8AC3E}">
        <p14:creationId xmlns:p14="http://schemas.microsoft.com/office/powerpoint/2010/main" val="8412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3184</TotalTime>
  <Words>3142</Words>
  <Application>Microsoft Macintosh PowerPoint</Application>
  <PresentationFormat>On-screen Show (4:3)</PresentationFormat>
  <Paragraphs>297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Tintin</vt:lpstr>
      <vt:lpstr>Office Theme</vt:lpstr>
      <vt:lpstr>PowerPoint Presentation</vt:lpstr>
      <vt:lpstr>Welcome</vt:lpstr>
      <vt:lpstr>Course Objectives</vt:lpstr>
      <vt:lpstr>Course Overview</vt:lpstr>
      <vt:lpstr>Unit Overview – Coastal Systems and Landscapes</vt:lpstr>
      <vt:lpstr>Unit Overview – Water and Carbon Cycles</vt:lpstr>
      <vt:lpstr>Unit Overview – Hazards</vt:lpstr>
      <vt:lpstr>Unit Overview – Contemporary Urban Environments</vt:lpstr>
      <vt:lpstr>Unit Overview – Changing Places</vt:lpstr>
      <vt:lpstr>Unit Overview – Global Systems and Global Governance</vt:lpstr>
      <vt:lpstr>Exam Board</vt:lpstr>
      <vt:lpstr>KS4 – 5 Transition</vt:lpstr>
      <vt:lpstr>PowerPoint Presentation</vt:lpstr>
      <vt:lpstr>Pre Course Online Learning</vt:lpstr>
      <vt:lpstr>Pre Course Online Learning</vt:lpstr>
      <vt:lpstr>Pre Course Online Learning</vt:lpstr>
      <vt:lpstr>Pre Course Online Learning</vt:lpstr>
      <vt:lpstr>Wider Reading </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Approaches</dc:title>
  <dc:creator>Duncan Gillespie</dc:creator>
  <cp:lastModifiedBy>Mr N Nelson</cp:lastModifiedBy>
  <cp:revision>150</cp:revision>
  <cp:lastPrinted>2018-04-25T09:19:34Z</cp:lastPrinted>
  <dcterms:created xsi:type="dcterms:W3CDTF">2015-12-08T20:00:06Z</dcterms:created>
  <dcterms:modified xsi:type="dcterms:W3CDTF">2021-05-27T07:56:27Z</dcterms:modified>
</cp:coreProperties>
</file>